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66" r:id="rId5"/>
    <p:sldId id="259" r:id="rId6"/>
    <p:sldId id="268" r:id="rId7"/>
    <p:sldId id="267" r:id="rId8"/>
    <p:sldId id="261" r:id="rId9"/>
    <p:sldId id="262" r:id="rId10"/>
    <p:sldId id="280" r:id="rId11"/>
    <p:sldId id="271" r:id="rId12"/>
    <p:sldId id="272" r:id="rId13"/>
    <p:sldId id="273" r:id="rId14"/>
    <p:sldId id="274" r:id="rId15"/>
    <p:sldId id="275" r:id="rId16"/>
    <p:sldId id="277" r:id="rId17"/>
    <p:sldId id="269" r:id="rId18"/>
    <p:sldId id="276" r:id="rId19"/>
    <p:sldId id="270" r:id="rId20"/>
    <p:sldId id="279" r:id="rId21"/>
    <p:sldId id="278" r:id="rId22"/>
    <p:sldId id="265"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2" d="100"/>
          <a:sy n="92" d="100"/>
        </p:scale>
        <p:origin x="-156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218592-1C87-4068-B220-98C7D52A6D66}" type="datetimeFigureOut">
              <a:rPr lang="en-US" smtClean="0"/>
              <a:t>2/10/15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7A35F8-E9F0-4A67-9A9E-A3F1FCCF4CAB}" type="slidenum">
              <a:rPr lang="en-US" smtClean="0"/>
              <a:t>‹#›</a:t>
            </a:fld>
            <a:endParaRPr lang="en-US"/>
          </a:p>
        </p:txBody>
      </p:sp>
    </p:spTree>
    <p:extLst>
      <p:ext uri="{BB962C8B-B14F-4D97-AF65-F5344CB8AC3E}">
        <p14:creationId xmlns:p14="http://schemas.microsoft.com/office/powerpoint/2010/main" val="2524796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a:t>
            </a:fld>
            <a:endParaRPr lang="en-US"/>
          </a:p>
        </p:txBody>
      </p:sp>
    </p:spTree>
    <p:extLst>
      <p:ext uri="{BB962C8B-B14F-4D97-AF65-F5344CB8AC3E}">
        <p14:creationId xmlns:p14="http://schemas.microsoft.com/office/powerpoint/2010/main" val="1648408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8</a:t>
            </a:fld>
            <a:endParaRPr lang="en-US"/>
          </a:p>
        </p:txBody>
      </p:sp>
    </p:spTree>
    <p:extLst>
      <p:ext uri="{BB962C8B-B14F-4D97-AF65-F5344CB8AC3E}">
        <p14:creationId xmlns:p14="http://schemas.microsoft.com/office/powerpoint/2010/main" val="223786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Imagine</a:t>
            </a:r>
            <a:r>
              <a:rPr lang="en-US" baseline="0" dirty="0" smtClean="0"/>
              <a:t> with me what it would take to pull off a major music or drama production at the Church. What roles would we need?  Which one would you be?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Lets look at the personality worksheet to better understand each of our uniqueness.</a:t>
            </a:r>
          </a:p>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9</a:t>
            </a:fld>
            <a:endParaRPr lang="en-US"/>
          </a:p>
        </p:txBody>
      </p:sp>
    </p:spTree>
    <p:extLst>
      <p:ext uri="{BB962C8B-B14F-4D97-AF65-F5344CB8AC3E}">
        <p14:creationId xmlns:p14="http://schemas.microsoft.com/office/powerpoint/2010/main" val="1294736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Lets look at the personality worksheet to better understand each of our uniqueness.</a:t>
            </a:r>
          </a:p>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10</a:t>
            </a:fld>
            <a:endParaRPr lang="en-US"/>
          </a:p>
        </p:txBody>
      </p:sp>
    </p:spTree>
    <p:extLst>
      <p:ext uri="{BB962C8B-B14F-4D97-AF65-F5344CB8AC3E}">
        <p14:creationId xmlns:p14="http://schemas.microsoft.com/office/powerpoint/2010/main" val="1294736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11</a:t>
            </a:fld>
            <a:endParaRPr lang="en-US"/>
          </a:p>
        </p:txBody>
      </p:sp>
    </p:spTree>
    <p:extLst>
      <p:ext uri="{BB962C8B-B14F-4D97-AF65-F5344CB8AC3E}">
        <p14:creationId xmlns:p14="http://schemas.microsoft.com/office/powerpoint/2010/main" val="1294736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12</a:t>
            </a:fld>
            <a:endParaRPr lang="en-US"/>
          </a:p>
        </p:txBody>
      </p:sp>
    </p:spTree>
    <p:extLst>
      <p:ext uri="{BB962C8B-B14F-4D97-AF65-F5344CB8AC3E}">
        <p14:creationId xmlns:p14="http://schemas.microsoft.com/office/powerpoint/2010/main" val="1294736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13</a:t>
            </a:fld>
            <a:endParaRPr lang="en-US"/>
          </a:p>
        </p:txBody>
      </p:sp>
    </p:spTree>
    <p:extLst>
      <p:ext uri="{BB962C8B-B14F-4D97-AF65-F5344CB8AC3E}">
        <p14:creationId xmlns:p14="http://schemas.microsoft.com/office/powerpoint/2010/main" val="1294736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14</a:t>
            </a:fld>
            <a:endParaRPr lang="en-US"/>
          </a:p>
        </p:txBody>
      </p:sp>
    </p:spTree>
    <p:extLst>
      <p:ext uri="{BB962C8B-B14F-4D97-AF65-F5344CB8AC3E}">
        <p14:creationId xmlns:p14="http://schemas.microsoft.com/office/powerpoint/2010/main" val="1294736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Your Personality is who God created you to be.  Your Spiritual Gift(s) is what He has called you to do. God has gifted you with an expression of His Holy Spirit to support His vision and mission of the church. It is a worldwide vision to reach all people with the gospel of Christ. As a servant leader, God desires that you know how He has gifted you. This will lead you to where He would have you serve as part of His vision and mission for the church.</a:t>
            </a:r>
          </a:p>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15</a:t>
            </a:fld>
            <a:endParaRPr lang="en-US"/>
          </a:p>
        </p:txBody>
      </p:sp>
    </p:spTree>
    <p:extLst>
      <p:ext uri="{BB962C8B-B14F-4D97-AF65-F5344CB8AC3E}">
        <p14:creationId xmlns:p14="http://schemas.microsoft.com/office/powerpoint/2010/main" val="1294736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Your Personality is who God created you to be.  Your Spiritual Gift(s) is what He has called you to do. God has gifted you with an expression of His Holy Spirit to support His vision and mission of the church. It is a worldwide vision to reach all people with the gospel of Christ. As a servant leader, God desires that you know how He has gifted you. This will lead you to where He would have you serve as part of His vision and mission for the church.</a:t>
            </a:r>
          </a:p>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16</a:t>
            </a:fld>
            <a:endParaRPr lang="en-US"/>
          </a:p>
        </p:txBody>
      </p:sp>
    </p:spTree>
    <p:extLst>
      <p:ext uri="{BB962C8B-B14F-4D97-AF65-F5344CB8AC3E}">
        <p14:creationId xmlns:p14="http://schemas.microsoft.com/office/powerpoint/2010/main" val="1294736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look at the Spiritual Gifts Test.  Take time to discuss your findings.</a:t>
            </a:r>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17</a:t>
            </a:fld>
            <a:endParaRPr lang="en-US"/>
          </a:p>
        </p:txBody>
      </p:sp>
    </p:spTree>
    <p:extLst>
      <p:ext uri="{BB962C8B-B14F-4D97-AF65-F5344CB8AC3E}">
        <p14:creationId xmlns:p14="http://schemas.microsoft.com/office/powerpoint/2010/main" val="3257619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18</a:t>
            </a:fld>
            <a:endParaRPr lang="en-US"/>
          </a:p>
        </p:txBody>
      </p:sp>
    </p:spTree>
    <p:extLst>
      <p:ext uri="{BB962C8B-B14F-4D97-AF65-F5344CB8AC3E}">
        <p14:creationId xmlns:p14="http://schemas.microsoft.com/office/powerpoint/2010/main" val="3257619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7A35F8-E9F0-4A67-9A9E-A3F1FCCF4CAB}" type="slidenum">
              <a:rPr lang="en-US" smtClean="0"/>
              <a:t>22</a:t>
            </a:fld>
            <a:endParaRPr lang="en-US"/>
          </a:p>
        </p:txBody>
      </p:sp>
    </p:spTree>
    <p:extLst>
      <p:ext uri="{BB962C8B-B14F-4D97-AF65-F5344CB8AC3E}">
        <p14:creationId xmlns:p14="http://schemas.microsoft.com/office/powerpoint/2010/main" val="1628887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376A4-653F-2741-A4E4-5EBD2D7E8F05}" type="datetimeFigureOut">
              <a:rPr lang="en-US" smtClean="0"/>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2448234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376A4-653F-2741-A4E4-5EBD2D7E8F05}" type="datetimeFigureOut">
              <a:rPr lang="en-US" smtClean="0"/>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1278216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376A4-653F-2741-A4E4-5EBD2D7E8F05}" type="datetimeFigureOut">
              <a:rPr lang="en-US" smtClean="0"/>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3020760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376A4-653F-2741-A4E4-5EBD2D7E8F05}" type="datetimeFigureOut">
              <a:rPr lang="en-US" smtClean="0"/>
              <a:t>2/10/15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2809425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376A4-653F-2741-A4E4-5EBD2D7E8F05}" type="datetimeFigureOut">
              <a:rPr lang="en-US" smtClean="0"/>
              <a:t>2/10/15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1711274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376A4-653F-2741-A4E4-5EBD2D7E8F05}" type="datetimeFigureOut">
              <a:rPr lang="en-US" smtClean="0"/>
              <a:t>2/10/15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2864309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376A4-653F-2741-A4E4-5EBD2D7E8F05}" type="datetimeFigureOut">
              <a:rPr lang="en-US" smtClean="0"/>
              <a:t>2/10/15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3385654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376A4-653F-2741-A4E4-5EBD2D7E8F05}" type="datetimeFigureOut">
              <a:rPr lang="en-US" smtClean="0"/>
              <a:t>2/10/15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3222016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376A4-653F-2741-A4E4-5EBD2D7E8F05}" type="datetimeFigureOut">
              <a:rPr lang="en-US" smtClean="0"/>
              <a:t>2/10/15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1068220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376A4-653F-2741-A4E4-5EBD2D7E8F05}" type="datetimeFigureOut">
              <a:rPr lang="en-US" smtClean="0"/>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379436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376A4-653F-2741-A4E4-5EBD2D7E8F05}" type="datetimeFigureOut">
              <a:rPr lang="en-US" smtClean="0"/>
              <a:t>2/10/15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AD190-9BED-B84F-AE54-21AAE8C330AC}" type="slidenum">
              <a:rPr lang="en-US" smtClean="0"/>
              <a:t>‹#›</a:t>
            </a:fld>
            <a:endParaRPr lang="en-US"/>
          </a:p>
        </p:txBody>
      </p:sp>
    </p:spTree>
    <p:extLst>
      <p:ext uri="{BB962C8B-B14F-4D97-AF65-F5344CB8AC3E}">
        <p14:creationId xmlns:p14="http://schemas.microsoft.com/office/powerpoint/2010/main" val="7750995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376A4-653F-2741-A4E4-5EBD2D7E8F05}" type="datetimeFigureOut">
              <a:rPr lang="en-US" smtClean="0"/>
              <a:t>2/10/15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4AD190-9BED-B84F-AE54-21AAE8C330AC}" type="slidenum">
              <a:rPr lang="en-US" smtClean="0"/>
              <a:t>‹#›</a:t>
            </a:fld>
            <a:endParaRPr lang="en-US"/>
          </a:p>
        </p:txBody>
      </p:sp>
    </p:spTree>
    <p:extLst>
      <p:ext uri="{BB962C8B-B14F-4D97-AF65-F5344CB8AC3E}">
        <p14:creationId xmlns:p14="http://schemas.microsoft.com/office/powerpoint/2010/main" val="3806832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374119" y="1845042"/>
            <a:ext cx="6858000" cy="3167913"/>
          </a:xfrm>
          <a:prstGeom prst="rect">
            <a:avLst/>
          </a:prstGeom>
          <a:noFill/>
          <a:ln>
            <a:noFill/>
          </a:ln>
        </p:spPr>
      </p:pic>
      <p:grpSp>
        <p:nvGrpSpPr>
          <p:cNvPr id="8" name="Group 7"/>
          <p:cNvGrpSpPr/>
          <p:nvPr/>
        </p:nvGrpSpPr>
        <p:grpSpPr>
          <a:xfrm>
            <a:off x="2426880" y="1942627"/>
            <a:ext cx="4457700" cy="3307715"/>
            <a:chOff x="2343150" y="1775143"/>
            <a:chExt cx="4457700" cy="3307715"/>
          </a:xfrm>
        </p:grpSpPr>
        <p:sp>
          <p:nvSpPr>
            <p:cNvPr id="5"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6"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a:effectLst/>
                <a:ea typeface="ＭＳ 明朝"/>
                <a:cs typeface="Times New Roman"/>
              </a:endParaRPr>
            </a:p>
          </p:txBody>
        </p:sp>
        <p:sp>
          <p:nvSpPr>
            <p:cNvPr id="7"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2" name="TextBox 1"/>
          <p:cNvSpPr txBox="1"/>
          <p:nvPr/>
        </p:nvSpPr>
        <p:spPr>
          <a:xfrm>
            <a:off x="1932682" y="6313384"/>
            <a:ext cx="4743768" cy="369332"/>
          </a:xfrm>
          <a:prstGeom prst="rect">
            <a:avLst/>
          </a:prstGeom>
          <a:noFill/>
        </p:spPr>
        <p:txBody>
          <a:bodyPr wrap="square" rtlCol="0">
            <a:spAutoFit/>
          </a:bodyPr>
          <a:lstStyle/>
          <a:p>
            <a:r>
              <a:rPr lang="en-US" dirty="0"/>
              <a:t>y</a:t>
            </a:r>
            <a:r>
              <a:rPr lang="en-US" dirty="0" smtClean="0"/>
              <a:t>ou are uniquely designed for such a time as this</a:t>
            </a:r>
            <a:endParaRPr lang="en-US" dirty="0"/>
          </a:p>
        </p:txBody>
      </p:sp>
    </p:spTree>
    <p:extLst>
      <p:ext uri="{BB962C8B-B14F-4D97-AF65-F5344CB8AC3E}">
        <p14:creationId xmlns:p14="http://schemas.microsoft.com/office/powerpoint/2010/main" val="3803148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8376" y="2007658"/>
            <a:ext cx="4797724" cy="954107"/>
          </a:xfrm>
          <a:prstGeom prst="rect">
            <a:avLst/>
          </a:prstGeom>
          <a:noFill/>
        </p:spPr>
        <p:txBody>
          <a:bodyPr wrap="none" lIns="91440" tIns="45720" rIns="91440" bIns="45720">
            <a:spAutoFit/>
          </a:bodyPr>
          <a:lstStyle/>
          <a:p>
            <a:r>
              <a:rPr lang="en-US" sz="3200" b="1" u="sng" dirty="0" smtClean="0">
                <a:ln w="17780" cmpd="sng">
                  <a:solidFill>
                    <a:srgbClr val="FFFFFF"/>
                  </a:solidFill>
                  <a:prstDash val="solid"/>
                  <a:miter lim="800000"/>
                </a:ln>
                <a:effectLst>
                  <a:outerShdw blurRad="50800" algn="tl" rotWithShape="0">
                    <a:srgbClr val="000000"/>
                  </a:outerShdw>
                </a:effectLst>
              </a:rPr>
              <a:t>Jeremiah 29:11  </a:t>
            </a:r>
          </a:p>
          <a:p>
            <a:r>
              <a:rPr lang="en-US" sz="2400" b="1" dirty="0" smtClean="0">
                <a:ln w="17780" cmpd="sng">
                  <a:solidFill>
                    <a:srgbClr val="FFFFFF"/>
                  </a:solidFill>
                  <a:prstDash val="solid"/>
                  <a:miter lim="800000"/>
                </a:ln>
                <a:effectLst>
                  <a:outerShdw blurRad="50800" algn="tl" rotWithShape="0">
                    <a:srgbClr val="000000"/>
                  </a:outerShdw>
                </a:effectLst>
              </a:rPr>
              <a:t>For I know the plans I have for you…</a:t>
            </a:r>
            <a:endParaRPr lang="en-US" sz="2400" b="1" dirty="0">
              <a:ln w="17780" cmpd="sng">
                <a:solidFill>
                  <a:srgbClr val="FFFFFF"/>
                </a:solidFill>
                <a:prstDash val="solid"/>
                <a:miter lim="800000"/>
              </a:ln>
              <a:effectLst>
                <a:outerShdw blurRad="50800" algn="tl" rotWithShape="0">
                  <a:srgbClr val="000000"/>
                </a:outerShdw>
              </a:effectLst>
            </a:endParaRPr>
          </a:p>
        </p:txBody>
      </p:sp>
      <p:sp>
        <p:nvSpPr>
          <p:cNvPr id="5" name="Rectangle 4"/>
          <p:cNvSpPr/>
          <p:nvPr/>
        </p:nvSpPr>
        <p:spPr>
          <a:xfrm>
            <a:off x="615313" y="2935853"/>
            <a:ext cx="7913394" cy="1323439"/>
          </a:xfrm>
          <a:prstGeom prst="rect">
            <a:avLst/>
          </a:prstGeom>
          <a:noFill/>
        </p:spPr>
        <p:txBody>
          <a:bodyPr wrap="square" lIns="91440" tIns="45720" rIns="91440" bIns="45720">
            <a:spAutoFit/>
          </a:bodyPr>
          <a:lstStyle/>
          <a:p>
            <a:r>
              <a:rPr lang="en-US" sz="3200" b="1" u="sng" dirty="0" smtClean="0">
                <a:ln w="17780" cmpd="sng">
                  <a:solidFill>
                    <a:srgbClr val="FFFFFF"/>
                  </a:solidFill>
                  <a:prstDash val="solid"/>
                  <a:miter lim="800000"/>
                </a:ln>
                <a:effectLst>
                  <a:outerShdw blurRad="50800" algn="tl" rotWithShape="0">
                    <a:srgbClr val="000000"/>
                  </a:outerShdw>
                </a:effectLst>
              </a:rPr>
              <a:t>Ephesians 4:12</a:t>
            </a:r>
          </a:p>
          <a:p>
            <a:r>
              <a:rPr lang="en-US" sz="2400" b="1" dirty="0" smtClean="0">
                <a:ln w="17780" cmpd="sng">
                  <a:solidFill>
                    <a:srgbClr val="FFFFFF"/>
                  </a:solidFill>
                  <a:prstDash val="solid"/>
                  <a:miter lim="800000"/>
                </a:ln>
                <a:effectLst>
                  <a:outerShdw blurRad="50800" algn="tl" rotWithShape="0">
                    <a:srgbClr val="000000"/>
                  </a:outerShdw>
                </a:effectLst>
              </a:rPr>
              <a:t>To Prepare God’s people for works of service, so that the Body of Christ may be built up.</a:t>
            </a:r>
            <a:endParaRPr lang="en-US" sz="2400" b="1" dirty="0">
              <a:ln w="17780" cmpd="sng">
                <a:solidFill>
                  <a:srgbClr val="FFFFFF"/>
                </a:solidFill>
                <a:prstDash val="solid"/>
                <a:miter lim="800000"/>
              </a:ln>
              <a:effectLst>
                <a:outerShdw blurRad="50800" algn="tl" rotWithShape="0">
                  <a:srgbClr val="000000"/>
                </a:outerShdw>
              </a:effectLst>
            </a:endParaRP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dirty="0">
                  <a:effectLst/>
                  <a:latin typeface="Avenir Book"/>
                  <a:ea typeface="ＭＳ 明朝"/>
                  <a:cs typeface="Times New Roman"/>
                </a:rPr>
                <a:t>For I know the plans I have for you…</a:t>
              </a:r>
              <a:endParaRPr lang="en-US" sz="1200" dirty="0">
                <a:effectLst/>
                <a:ea typeface="ＭＳ 明朝"/>
                <a:cs typeface="Times New Roman"/>
              </a:endParaRPr>
            </a:p>
            <a:p>
              <a:pPr marL="0" marR="0">
                <a:spcBef>
                  <a:spcPts val="0"/>
                </a:spcBef>
                <a:spcAft>
                  <a:spcPts val="0"/>
                </a:spcAft>
              </a:pPr>
              <a:r>
                <a:rPr lang="en-US" sz="1000" b="1" dirty="0">
                  <a:effectLst/>
                  <a:latin typeface="Avenir Book"/>
                  <a:ea typeface="Times New Roman"/>
                  <a:cs typeface="Times New Roman"/>
                </a:rPr>
                <a:t>Jeremiah 29:11 (ESV)</a:t>
              </a:r>
              <a:endParaRPr lang="en-US" sz="1200" dirty="0">
                <a:effectLst/>
                <a:ea typeface="ＭＳ 明朝"/>
                <a:cs typeface="Times New Roman"/>
              </a:endParaRPr>
            </a:p>
            <a:p>
              <a:pPr marL="0" marR="0">
                <a:spcBef>
                  <a:spcPts val="0"/>
                </a:spcBef>
                <a:spcAft>
                  <a:spcPts val="0"/>
                </a:spcAft>
              </a:pPr>
              <a:r>
                <a:rPr lang="en-US" sz="1200" dirty="0">
                  <a:solidFill>
                    <a:srgbClr val="000000"/>
                  </a:solidFill>
                  <a:effectLst/>
                  <a:latin typeface="Verdana"/>
                  <a:ea typeface="ＭＳ 明朝"/>
                  <a:cs typeface="Times New Roman"/>
                </a:rPr>
                <a:t> </a:t>
              </a:r>
              <a:endParaRPr lang="en-US" sz="1200" dirty="0">
                <a:effectLst/>
                <a:ea typeface="ＭＳ 明朝"/>
                <a:cs typeface="Times New Roman"/>
              </a:endParaRPr>
            </a:p>
            <a:p>
              <a:pPr marL="0" marR="0">
                <a:spcBef>
                  <a:spcPts val="0"/>
                </a:spcBef>
                <a:spcAft>
                  <a:spcPts val="0"/>
                </a:spcAft>
              </a:pPr>
              <a:r>
                <a:rPr lang="en-US" sz="1200" dirty="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11" name="Rectangle 10"/>
          <p:cNvSpPr/>
          <p:nvPr/>
        </p:nvSpPr>
        <p:spPr>
          <a:xfrm>
            <a:off x="615313" y="4221291"/>
            <a:ext cx="7913394" cy="2062103"/>
          </a:xfrm>
          <a:prstGeom prst="rect">
            <a:avLst/>
          </a:prstGeom>
          <a:noFill/>
        </p:spPr>
        <p:txBody>
          <a:bodyPr wrap="square" lIns="91440" tIns="45720" rIns="91440" bIns="45720">
            <a:spAutoFit/>
          </a:bodyPr>
          <a:lstStyle/>
          <a:p>
            <a:r>
              <a:rPr lang="en-US" sz="3200" b="1" u="sng" dirty="0" smtClean="0">
                <a:ln w="17780" cmpd="sng">
                  <a:solidFill>
                    <a:srgbClr val="FFFFFF"/>
                  </a:solidFill>
                  <a:prstDash val="solid"/>
                  <a:miter lim="800000"/>
                </a:ln>
                <a:effectLst>
                  <a:outerShdw blurRad="50800" algn="tl" rotWithShape="0">
                    <a:srgbClr val="000000"/>
                  </a:outerShdw>
                </a:effectLst>
              </a:rPr>
              <a:t>1 Corinthians 12</a:t>
            </a:r>
          </a:p>
          <a:p>
            <a:r>
              <a:rPr lang="en-US" sz="2400" b="1" dirty="0">
                <a:ln w="17780" cmpd="sng">
                  <a:solidFill>
                    <a:srgbClr val="FFFFFF"/>
                  </a:solidFill>
                  <a:prstDash val="solid"/>
                  <a:miter lim="800000"/>
                </a:ln>
                <a:effectLst>
                  <a:outerShdw blurRad="50800" algn="tl" rotWithShape="0">
                    <a:srgbClr val="000000"/>
                  </a:outerShdw>
                </a:effectLst>
              </a:rPr>
              <a:t>4 There are different kinds of gifts, but the same Spirit distributes them. 5 There are different kinds of service, but the same Lord. 6 There are different kinds of working, but in all of them and in everyone it is the same God at work.</a:t>
            </a:r>
          </a:p>
        </p:txBody>
      </p:sp>
    </p:spTree>
    <p:extLst>
      <p:ext uri="{BB962C8B-B14F-4D97-AF65-F5344CB8AC3E}">
        <p14:creationId xmlns:p14="http://schemas.microsoft.com/office/powerpoint/2010/main" val="1650086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81144"/>
            <a:ext cx="8229600" cy="1143000"/>
          </a:xfrm>
        </p:spPr>
        <p:txBody>
          <a:bodyPr/>
          <a:lstStyle/>
          <a:p>
            <a:r>
              <a:rPr lang="en-US" dirty="0" smtClean="0"/>
              <a:t>What is your </a:t>
            </a:r>
            <a:r>
              <a:rPr lang="en-US" dirty="0"/>
              <a:t>p</a:t>
            </a:r>
            <a:r>
              <a:rPr lang="en-US" dirty="0" smtClean="0"/>
              <a:t>urpose?</a:t>
            </a:r>
            <a:endParaRPr lang="en-US" dirty="0"/>
          </a:p>
        </p:txBody>
      </p:sp>
      <p:grpSp>
        <p:nvGrpSpPr>
          <p:cNvPr id="4" name="Group 3"/>
          <p:cNvGrpSpPr/>
          <p:nvPr/>
        </p:nvGrpSpPr>
        <p:grpSpPr>
          <a:xfrm>
            <a:off x="198030" y="-279140"/>
            <a:ext cx="4457700" cy="3307715"/>
            <a:chOff x="2343150" y="1775143"/>
            <a:chExt cx="4457700" cy="3307715"/>
          </a:xfrm>
        </p:grpSpPr>
        <p:sp>
          <p:nvSpPr>
            <p:cNvPr id="5"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6"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7"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Tree>
    <p:extLst>
      <p:ext uri="{BB962C8B-B14F-4D97-AF65-F5344CB8AC3E}">
        <p14:creationId xmlns:p14="http://schemas.microsoft.com/office/powerpoint/2010/main" val="4184248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81144"/>
            <a:ext cx="8229600" cy="1143000"/>
          </a:xfrm>
        </p:spPr>
        <p:txBody>
          <a:bodyPr/>
          <a:lstStyle/>
          <a:p>
            <a:r>
              <a:rPr lang="en-US" dirty="0" smtClean="0"/>
              <a:t>What is your </a:t>
            </a:r>
            <a:r>
              <a:rPr lang="en-US" dirty="0"/>
              <a:t>p</a:t>
            </a:r>
            <a:r>
              <a:rPr lang="en-US" dirty="0" smtClean="0"/>
              <a:t>urpose?</a:t>
            </a:r>
            <a:endParaRPr lang="en-US" dirty="0"/>
          </a:p>
        </p:txBody>
      </p:sp>
      <p:sp>
        <p:nvSpPr>
          <p:cNvPr id="3" name="Content Placeholder 2"/>
          <p:cNvSpPr>
            <a:spLocks noGrp="1"/>
          </p:cNvSpPr>
          <p:nvPr>
            <p:ph idx="1"/>
          </p:nvPr>
        </p:nvSpPr>
        <p:spPr>
          <a:xfrm>
            <a:off x="457200" y="4441371"/>
            <a:ext cx="8229600" cy="1684792"/>
          </a:xfrm>
        </p:spPr>
        <p:txBody>
          <a:bodyPr/>
          <a:lstStyle/>
          <a:p>
            <a:pPr marL="0" indent="0" algn="ctr">
              <a:buNone/>
            </a:pPr>
            <a:r>
              <a:rPr lang="en-US" b="1" dirty="0" smtClean="0"/>
              <a:t>To Bring Honor and Glory to God</a:t>
            </a:r>
            <a:endParaRPr lang="en-US" b="1" dirty="0"/>
          </a:p>
        </p:txBody>
      </p:sp>
      <p:grpSp>
        <p:nvGrpSpPr>
          <p:cNvPr id="4" name="Group 3"/>
          <p:cNvGrpSpPr/>
          <p:nvPr/>
        </p:nvGrpSpPr>
        <p:grpSpPr>
          <a:xfrm>
            <a:off x="198030" y="-279140"/>
            <a:ext cx="4457700" cy="3307715"/>
            <a:chOff x="2343150" y="1775143"/>
            <a:chExt cx="4457700" cy="3307715"/>
          </a:xfrm>
        </p:grpSpPr>
        <p:sp>
          <p:nvSpPr>
            <p:cNvPr id="5"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6"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7"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Tree>
    <p:extLst>
      <p:ext uri="{BB962C8B-B14F-4D97-AF65-F5344CB8AC3E}">
        <p14:creationId xmlns:p14="http://schemas.microsoft.com/office/powerpoint/2010/main" val="3546199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8046" y="-84910"/>
            <a:ext cx="5068388" cy="1391194"/>
          </a:xfrm>
        </p:spPr>
        <p:txBody>
          <a:bodyPr>
            <a:normAutofit/>
          </a:bodyPr>
          <a:lstStyle/>
          <a:p>
            <a:pPr algn="r"/>
            <a:r>
              <a:rPr lang="en-US" sz="3600" dirty="0" smtClean="0"/>
              <a:t>How do you bring honor and glory to God?</a:t>
            </a:r>
            <a:endParaRPr lang="en-US" sz="3600" dirty="0"/>
          </a:p>
        </p:txBody>
      </p:sp>
      <p:sp>
        <p:nvSpPr>
          <p:cNvPr id="3" name="Content Placeholder 2"/>
          <p:cNvSpPr>
            <a:spLocks noGrp="1"/>
          </p:cNvSpPr>
          <p:nvPr>
            <p:ph idx="1"/>
          </p:nvPr>
        </p:nvSpPr>
        <p:spPr>
          <a:xfrm>
            <a:off x="446520" y="1794383"/>
            <a:ext cx="8229600" cy="2847386"/>
          </a:xfrm>
        </p:spPr>
        <p:txBody>
          <a:bodyPr>
            <a:normAutofit/>
          </a:bodyPr>
          <a:lstStyle/>
          <a:p>
            <a:pPr marL="0" indent="0">
              <a:buNone/>
            </a:pPr>
            <a:r>
              <a:rPr lang="en-US" b="1" dirty="0" smtClean="0"/>
              <a:t>Learn your unique Design</a:t>
            </a:r>
          </a:p>
        </p:txBody>
      </p:sp>
      <p:grpSp>
        <p:nvGrpSpPr>
          <p:cNvPr id="4" name="Group 3"/>
          <p:cNvGrpSpPr/>
          <p:nvPr/>
        </p:nvGrpSpPr>
        <p:grpSpPr>
          <a:xfrm>
            <a:off x="198030" y="-279140"/>
            <a:ext cx="4457700" cy="3366139"/>
            <a:chOff x="2343150" y="1775143"/>
            <a:chExt cx="4457700" cy="3366139"/>
          </a:xfrm>
        </p:grpSpPr>
        <p:sp>
          <p:nvSpPr>
            <p:cNvPr id="5" name="Text Box 14"/>
            <p:cNvSpPr txBox="1"/>
            <p:nvPr/>
          </p:nvSpPr>
          <p:spPr>
            <a:xfrm>
              <a:off x="2599360" y="3655382"/>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dirty="0">
                  <a:effectLst/>
                  <a:latin typeface="Avenir Book"/>
                  <a:ea typeface="ＭＳ 明朝"/>
                  <a:cs typeface="Times New Roman"/>
                </a:rPr>
                <a:t>For I know the plans I have for you…</a:t>
              </a:r>
              <a:endParaRPr lang="en-US" sz="1200" dirty="0">
                <a:effectLst/>
                <a:ea typeface="ＭＳ 明朝"/>
                <a:cs typeface="Times New Roman"/>
              </a:endParaRPr>
            </a:p>
            <a:p>
              <a:pPr marL="0" marR="0">
                <a:spcBef>
                  <a:spcPts val="0"/>
                </a:spcBef>
                <a:spcAft>
                  <a:spcPts val="0"/>
                </a:spcAft>
              </a:pPr>
              <a:r>
                <a:rPr lang="en-US" sz="1000" b="1" dirty="0">
                  <a:effectLst/>
                  <a:latin typeface="Avenir Book"/>
                  <a:ea typeface="Times New Roman"/>
                  <a:cs typeface="Times New Roman"/>
                </a:rPr>
                <a:t>Jeremiah 29:11 (ESV)</a:t>
              </a:r>
              <a:endParaRPr lang="en-US" sz="1200" dirty="0">
                <a:effectLst/>
                <a:ea typeface="ＭＳ 明朝"/>
                <a:cs typeface="Times New Roman"/>
              </a:endParaRPr>
            </a:p>
            <a:p>
              <a:pPr marL="0" marR="0">
                <a:spcBef>
                  <a:spcPts val="0"/>
                </a:spcBef>
                <a:spcAft>
                  <a:spcPts val="0"/>
                </a:spcAft>
              </a:pPr>
              <a:r>
                <a:rPr lang="en-US" sz="1200" dirty="0">
                  <a:solidFill>
                    <a:srgbClr val="000000"/>
                  </a:solidFill>
                  <a:effectLst/>
                  <a:latin typeface="Verdana"/>
                  <a:ea typeface="ＭＳ 明朝"/>
                  <a:cs typeface="Times New Roman"/>
                </a:rPr>
                <a:t> </a:t>
              </a:r>
              <a:endParaRPr lang="en-US" sz="1200" dirty="0">
                <a:effectLst/>
                <a:ea typeface="ＭＳ 明朝"/>
                <a:cs typeface="Times New Roman"/>
              </a:endParaRPr>
            </a:p>
            <a:p>
              <a:pPr marL="0" marR="0">
                <a:spcBef>
                  <a:spcPts val="0"/>
                </a:spcBef>
                <a:spcAft>
                  <a:spcPts val="0"/>
                </a:spcAft>
              </a:pPr>
              <a:r>
                <a:rPr lang="en-US" sz="1200" dirty="0">
                  <a:effectLst/>
                  <a:ea typeface="ＭＳ 明朝"/>
                  <a:cs typeface="Times New Roman"/>
                </a:rPr>
                <a:t> </a:t>
              </a:r>
            </a:p>
          </p:txBody>
        </p:sp>
        <p:sp>
          <p:nvSpPr>
            <p:cNvPr id="6" name="Text Box 27"/>
            <p:cNvSpPr txBox="1"/>
            <p:nvPr/>
          </p:nvSpPr>
          <p:spPr>
            <a:xfrm>
              <a:off x="2571750" y="2440152"/>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smtClean="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7"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Tree>
    <p:extLst>
      <p:ext uri="{BB962C8B-B14F-4D97-AF65-F5344CB8AC3E}">
        <p14:creationId xmlns:p14="http://schemas.microsoft.com/office/powerpoint/2010/main" val="2372178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8046" y="-84910"/>
            <a:ext cx="5068388" cy="1391194"/>
          </a:xfrm>
        </p:spPr>
        <p:txBody>
          <a:bodyPr>
            <a:normAutofit/>
          </a:bodyPr>
          <a:lstStyle/>
          <a:p>
            <a:pPr algn="r"/>
            <a:r>
              <a:rPr lang="en-US" sz="3600" dirty="0" smtClean="0"/>
              <a:t>How do you bring honor and glory to God?</a:t>
            </a:r>
            <a:endParaRPr lang="en-US" sz="3600" dirty="0"/>
          </a:p>
        </p:txBody>
      </p:sp>
      <p:sp>
        <p:nvSpPr>
          <p:cNvPr id="3" name="Content Placeholder 2"/>
          <p:cNvSpPr>
            <a:spLocks noGrp="1"/>
          </p:cNvSpPr>
          <p:nvPr>
            <p:ph idx="1"/>
          </p:nvPr>
        </p:nvSpPr>
        <p:spPr>
          <a:xfrm>
            <a:off x="415785" y="1857963"/>
            <a:ext cx="8229600" cy="2847386"/>
          </a:xfrm>
        </p:spPr>
        <p:txBody>
          <a:bodyPr>
            <a:normAutofit lnSpcReduction="10000"/>
          </a:bodyPr>
          <a:lstStyle/>
          <a:p>
            <a:pPr marL="0" indent="0">
              <a:buNone/>
            </a:pPr>
            <a:r>
              <a:rPr lang="en-US" b="1" dirty="0" smtClean="0"/>
              <a:t>Learn your unique Design</a:t>
            </a:r>
          </a:p>
          <a:p>
            <a:pPr marL="0" indent="0">
              <a:buNone/>
            </a:pPr>
            <a:r>
              <a:rPr lang="en-US" dirty="0" smtClean="0"/>
              <a:t>Abraham</a:t>
            </a:r>
            <a:endParaRPr lang="en-US" dirty="0"/>
          </a:p>
          <a:p>
            <a:pPr marL="0" indent="0">
              <a:buNone/>
            </a:pPr>
            <a:r>
              <a:rPr lang="en-US" dirty="0" smtClean="0"/>
              <a:t>Moses</a:t>
            </a:r>
            <a:endParaRPr lang="en-US" dirty="0"/>
          </a:p>
          <a:p>
            <a:pPr marL="0" indent="0">
              <a:buNone/>
            </a:pPr>
            <a:r>
              <a:rPr lang="en-US" dirty="0" smtClean="0"/>
              <a:t>David</a:t>
            </a:r>
            <a:endParaRPr lang="en-US" dirty="0"/>
          </a:p>
          <a:p>
            <a:pPr marL="0" indent="0">
              <a:buNone/>
            </a:pPr>
            <a:r>
              <a:rPr lang="en-US" dirty="0" smtClean="0"/>
              <a:t>12 Disciples</a:t>
            </a:r>
          </a:p>
        </p:txBody>
      </p:sp>
      <p:grpSp>
        <p:nvGrpSpPr>
          <p:cNvPr id="4" name="Group 3"/>
          <p:cNvGrpSpPr/>
          <p:nvPr/>
        </p:nvGrpSpPr>
        <p:grpSpPr>
          <a:xfrm>
            <a:off x="198030" y="-279140"/>
            <a:ext cx="4457700" cy="3307715"/>
            <a:chOff x="2343150" y="1775143"/>
            <a:chExt cx="4457700" cy="3307715"/>
          </a:xfrm>
        </p:grpSpPr>
        <p:sp>
          <p:nvSpPr>
            <p:cNvPr id="5"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6"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7"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Tree>
    <p:extLst>
      <p:ext uri="{BB962C8B-B14F-4D97-AF65-F5344CB8AC3E}">
        <p14:creationId xmlns:p14="http://schemas.microsoft.com/office/powerpoint/2010/main" val="1529450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730" y="274638"/>
            <a:ext cx="4344579" cy="1143000"/>
          </a:xfrm>
        </p:spPr>
        <p:txBody>
          <a:bodyPr>
            <a:noAutofit/>
          </a:bodyPr>
          <a:lstStyle/>
          <a:p>
            <a:pPr algn="r"/>
            <a:r>
              <a:rPr lang="en-US" sz="3200" dirty="0" smtClean="0"/>
              <a:t>How do you bring honor and glory to God?</a:t>
            </a:r>
            <a:endParaRPr lang="en-US" sz="3200" dirty="0"/>
          </a:p>
        </p:txBody>
      </p:sp>
      <p:sp>
        <p:nvSpPr>
          <p:cNvPr id="3" name="Content Placeholder 2"/>
          <p:cNvSpPr>
            <a:spLocks noGrp="1"/>
          </p:cNvSpPr>
          <p:nvPr>
            <p:ph idx="1"/>
          </p:nvPr>
        </p:nvSpPr>
        <p:spPr>
          <a:xfrm>
            <a:off x="412825" y="1752064"/>
            <a:ext cx="8229600" cy="4525963"/>
          </a:xfrm>
        </p:spPr>
        <p:txBody>
          <a:bodyPr>
            <a:normAutofit/>
          </a:bodyPr>
          <a:lstStyle/>
          <a:p>
            <a:pPr marL="0" indent="0">
              <a:buNone/>
            </a:pPr>
            <a:r>
              <a:rPr lang="en-US" b="1" dirty="0" smtClean="0"/>
              <a:t>Connect to other Christians in community</a:t>
            </a:r>
          </a:p>
          <a:p>
            <a:pPr marL="0" indent="0">
              <a:buNone/>
            </a:pPr>
            <a:r>
              <a:rPr lang="en-US" dirty="0" smtClean="0"/>
              <a:t>Learning, leading, loving, and living out the Christian life together.  (John 17)</a:t>
            </a:r>
          </a:p>
        </p:txBody>
      </p:sp>
      <p:grpSp>
        <p:nvGrpSpPr>
          <p:cNvPr id="4" name="Group 3"/>
          <p:cNvGrpSpPr/>
          <p:nvPr/>
        </p:nvGrpSpPr>
        <p:grpSpPr>
          <a:xfrm>
            <a:off x="198030" y="-279140"/>
            <a:ext cx="4457700" cy="3307715"/>
            <a:chOff x="2343150" y="1775143"/>
            <a:chExt cx="4457700" cy="3307715"/>
          </a:xfrm>
        </p:grpSpPr>
        <p:sp>
          <p:nvSpPr>
            <p:cNvPr id="5"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6"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7"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Tree>
    <p:extLst>
      <p:ext uri="{BB962C8B-B14F-4D97-AF65-F5344CB8AC3E}">
        <p14:creationId xmlns:p14="http://schemas.microsoft.com/office/powerpoint/2010/main" val="207955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dirty="0">
                  <a:effectLst/>
                  <a:latin typeface="Avenir Book"/>
                  <a:ea typeface="ＭＳ 明朝"/>
                  <a:cs typeface="Times New Roman"/>
                </a:rPr>
                <a:t>For I know the plans I have for you…</a:t>
              </a:r>
              <a:endParaRPr lang="en-US" sz="1200" dirty="0">
                <a:effectLst/>
                <a:ea typeface="ＭＳ 明朝"/>
                <a:cs typeface="Times New Roman"/>
              </a:endParaRPr>
            </a:p>
            <a:p>
              <a:pPr marL="0" marR="0">
                <a:spcBef>
                  <a:spcPts val="0"/>
                </a:spcBef>
                <a:spcAft>
                  <a:spcPts val="0"/>
                </a:spcAft>
              </a:pPr>
              <a:r>
                <a:rPr lang="en-US" sz="1000" b="1" dirty="0">
                  <a:effectLst/>
                  <a:latin typeface="Avenir Book"/>
                  <a:ea typeface="Times New Roman"/>
                  <a:cs typeface="Times New Roman"/>
                </a:rPr>
                <a:t>Jeremiah 29:11 (ESV)</a:t>
              </a:r>
              <a:endParaRPr lang="en-US" sz="1200" dirty="0">
                <a:effectLst/>
                <a:ea typeface="ＭＳ 明朝"/>
                <a:cs typeface="Times New Roman"/>
              </a:endParaRPr>
            </a:p>
            <a:p>
              <a:pPr marL="0" marR="0">
                <a:spcBef>
                  <a:spcPts val="0"/>
                </a:spcBef>
                <a:spcAft>
                  <a:spcPts val="0"/>
                </a:spcAft>
              </a:pPr>
              <a:r>
                <a:rPr lang="en-US" sz="1200" dirty="0">
                  <a:solidFill>
                    <a:srgbClr val="000000"/>
                  </a:solidFill>
                  <a:effectLst/>
                  <a:latin typeface="Verdana"/>
                  <a:ea typeface="ＭＳ 明朝"/>
                  <a:cs typeface="Times New Roman"/>
                </a:rPr>
                <a:t> </a:t>
              </a:r>
              <a:endParaRPr lang="en-US" sz="1200" dirty="0">
                <a:effectLst/>
                <a:ea typeface="ＭＳ 明朝"/>
                <a:cs typeface="Times New Roman"/>
              </a:endParaRPr>
            </a:p>
            <a:p>
              <a:pPr marL="0" marR="0">
                <a:spcBef>
                  <a:spcPts val="0"/>
                </a:spcBef>
                <a:spcAft>
                  <a:spcPts val="0"/>
                </a:spcAft>
              </a:pPr>
              <a:r>
                <a:rPr lang="en-US" sz="1200" dirty="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2" name="TextBox 1"/>
          <p:cNvSpPr txBox="1"/>
          <p:nvPr/>
        </p:nvSpPr>
        <p:spPr>
          <a:xfrm>
            <a:off x="426630" y="1942404"/>
            <a:ext cx="4059952" cy="2585323"/>
          </a:xfrm>
          <a:prstGeom prst="rect">
            <a:avLst/>
          </a:prstGeom>
          <a:noFill/>
        </p:spPr>
        <p:txBody>
          <a:bodyPr wrap="square" rtlCol="0">
            <a:spAutoFit/>
          </a:bodyPr>
          <a:lstStyle/>
          <a:p>
            <a:endParaRPr lang="en-US" b="1" dirty="0" smtClean="0"/>
          </a:p>
          <a:p>
            <a:pPr marL="742950" indent="-742950">
              <a:buFont typeface="+mj-lt"/>
              <a:buAutoNum type="arabicPeriod"/>
            </a:pPr>
            <a:r>
              <a:rPr lang="en-US" sz="3600" b="1" dirty="0" smtClean="0"/>
              <a:t>Personality</a:t>
            </a:r>
          </a:p>
          <a:p>
            <a:pPr marL="742950" indent="-742950">
              <a:buFont typeface="+mj-lt"/>
              <a:buAutoNum type="arabicPeriod"/>
            </a:pPr>
            <a:r>
              <a:rPr lang="en-US" sz="3600" b="1" dirty="0" smtClean="0"/>
              <a:t>Spiritual Gifts</a:t>
            </a:r>
          </a:p>
          <a:p>
            <a:pPr marL="742950" indent="-742950">
              <a:buFont typeface="+mj-lt"/>
              <a:buAutoNum type="arabicPeriod"/>
            </a:pPr>
            <a:r>
              <a:rPr lang="en-US" sz="3600" b="1" dirty="0" smtClean="0"/>
              <a:t>Abilities </a:t>
            </a:r>
          </a:p>
          <a:p>
            <a:endParaRPr lang="en-US" sz="3600" b="1" dirty="0"/>
          </a:p>
        </p:txBody>
      </p:sp>
      <p:sp>
        <p:nvSpPr>
          <p:cNvPr id="3" name="Rectangle 2"/>
          <p:cNvSpPr/>
          <p:nvPr/>
        </p:nvSpPr>
        <p:spPr>
          <a:xfrm>
            <a:off x="4486582" y="990163"/>
            <a:ext cx="4358849" cy="450892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endParaRPr lang="en-US" b="1" dirty="0" smtClean="0"/>
          </a:p>
          <a:p>
            <a:r>
              <a:rPr lang="en-US" sz="2400" b="1" dirty="0" smtClean="0">
                <a:solidFill>
                  <a:schemeClr val="tx2">
                    <a:lumMod val="75000"/>
                  </a:schemeClr>
                </a:solidFill>
              </a:rPr>
              <a:t>To </a:t>
            </a:r>
            <a:r>
              <a:rPr lang="en-US" sz="2400" b="1" dirty="0">
                <a:solidFill>
                  <a:schemeClr val="tx2">
                    <a:lumMod val="75000"/>
                  </a:schemeClr>
                </a:solidFill>
              </a:rPr>
              <a:t>better understand our unique design and how to connect to Christian community we will look </a:t>
            </a:r>
            <a:r>
              <a:rPr lang="en-US" sz="2400" b="1" dirty="0" smtClean="0">
                <a:solidFill>
                  <a:schemeClr val="tx2">
                    <a:lumMod val="75000"/>
                  </a:schemeClr>
                </a:solidFill>
              </a:rPr>
              <a:t>at </a:t>
            </a:r>
            <a:r>
              <a:rPr lang="en-US" sz="2400" b="1" dirty="0">
                <a:solidFill>
                  <a:schemeClr val="tx2">
                    <a:lumMod val="75000"/>
                  </a:schemeClr>
                </a:solidFill>
              </a:rPr>
              <a:t>three areas</a:t>
            </a:r>
            <a:r>
              <a:rPr lang="en-US" sz="2400" b="1" dirty="0" smtClean="0">
                <a:solidFill>
                  <a:schemeClr val="tx2">
                    <a:lumMod val="75000"/>
                  </a:schemeClr>
                </a:solidFill>
              </a:rPr>
              <a:t>.</a:t>
            </a:r>
          </a:p>
          <a:p>
            <a:endParaRPr lang="en-US" b="1" dirty="0"/>
          </a:p>
          <a:p>
            <a:endParaRPr lang="en-US" sz="1100" b="1" dirty="0"/>
          </a:p>
          <a:p>
            <a:r>
              <a:rPr lang="en-US" b="1" dirty="0">
                <a:solidFill>
                  <a:schemeClr val="accent3">
                    <a:lumMod val="75000"/>
                  </a:schemeClr>
                </a:solidFill>
              </a:rPr>
              <a:t>1 Corinthians 12</a:t>
            </a:r>
          </a:p>
          <a:p>
            <a:r>
              <a:rPr lang="en-US" b="1" dirty="0">
                <a:solidFill>
                  <a:schemeClr val="accent3">
                    <a:lumMod val="75000"/>
                  </a:schemeClr>
                </a:solidFill>
              </a:rPr>
              <a:t>4 There are different kinds of gifts, but the same Spirit distributes them. 5 There are different kinds of service, but the same Lord. 6 There are different kinds of working, but in all of them and in everyone it is the same God at work</a:t>
            </a:r>
            <a:r>
              <a:rPr lang="en-US" b="1" dirty="0" smtClean="0">
                <a:solidFill>
                  <a:schemeClr val="accent3">
                    <a:lumMod val="75000"/>
                  </a:schemeClr>
                </a:solidFill>
              </a:rPr>
              <a:t>.</a:t>
            </a:r>
          </a:p>
          <a:p>
            <a:endParaRPr lang="en-US" b="1" dirty="0"/>
          </a:p>
        </p:txBody>
      </p:sp>
    </p:spTree>
    <p:extLst>
      <p:ext uri="{BB962C8B-B14F-4D97-AF65-F5344CB8AC3E}">
        <p14:creationId xmlns:p14="http://schemas.microsoft.com/office/powerpoint/2010/main" val="251655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2568204"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Personality</a:t>
            </a: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2" name="TextBox 1"/>
          <p:cNvSpPr txBox="1"/>
          <p:nvPr/>
        </p:nvSpPr>
        <p:spPr>
          <a:xfrm>
            <a:off x="676807" y="3081308"/>
            <a:ext cx="7836356" cy="1477328"/>
          </a:xfrm>
          <a:prstGeom prst="rect">
            <a:avLst/>
          </a:prstGeom>
          <a:noFill/>
        </p:spPr>
        <p:txBody>
          <a:bodyPr wrap="square" rtlCol="0">
            <a:spAutoFit/>
          </a:bodyPr>
          <a:lstStyle/>
          <a:p>
            <a:r>
              <a:rPr lang="en-US" dirty="0" smtClean="0"/>
              <a:t>Personality can make or break the church. Church unity is built on Christ, a deep understanding of our personality,  and a respect for other personalities.   </a:t>
            </a:r>
          </a:p>
          <a:p>
            <a:r>
              <a:rPr lang="en-US" dirty="0" smtClean="0"/>
              <a:t>(EXP: The </a:t>
            </a:r>
            <a:r>
              <a:rPr lang="en-US" dirty="0"/>
              <a:t>E</a:t>
            </a:r>
            <a:r>
              <a:rPr lang="en-US" dirty="0" smtClean="0"/>
              <a:t>arly Church)</a:t>
            </a:r>
          </a:p>
          <a:p>
            <a:endParaRPr lang="en-US" dirty="0" smtClean="0"/>
          </a:p>
          <a:p>
            <a:endParaRPr lang="en-US" dirty="0"/>
          </a:p>
        </p:txBody>
      </p:sp>
    </p:spTree>
    <p:extLst>
      <p:ext uri="{BB962C8B-B14F-4D97-AF65-F5344CB8AC3E}">
        <p14:creationId xmlns:p14="http://schemas.microsoft.com/office/powerpoint/2010/main" val="251655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2568204"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Personality</a:t>
            </a: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2" name="TextBox 1"/>
          <p:cNvSpPr txBox="1"/>
          <p:nvPr/>
        </p:nvSpPr>
        <p:spPr>
          <a:xfrm>
            <a:off x="676807" y="3081308"/>
            <a:ext cx="7836356" cy="2308324"/>
          </a:xfrm>
          <a:prstGeom prst="rect">
            <a:avLst/>
          </a:prstGeom>
          <a:noFill/>
        </p:spPr>
        <p:txBody>
          <a:bodyPr wrap="square" rtlCol="0">
            <a:spAutoFit/>
          </a:bodyPr>
          <a:lstStyle/>
          <a:p>
            <a:r>
              <a:rPr lang="en-US" dirty="0" smtClean="0"/>
              <a:t>Personality can make or break the church. Church unity is built on Christ, a deep understanding of our personality,  and a respect for other personalities.   </a:t>
            </a:r>
          </a:p>
          <a:p>
            <a:r>
              <a:rPr lang="en-US" dirty="0" smtClean="0"/>
              <a:t>(EXP: The </a:t>
            </a:r>
            <a:r>
              <a:rPr lang="en-US" dirty="0"/>
              <a:t>E</a:t>
            </a:r>
            <a:r>
              <a:rPr lang="en-US" dirty="0" smtClean="0"/>
              <a:t>arly Church)</a:t>
            </a:r>
            <a:endParaRPr lang="en-US" dirty="0"/>
          </a:p>
          <a:p>
            <a:endParaRPr lang="en-US" dirty="0" smtClean="0"/>
          </a:p>
          <a:p>
            <a:r>
              <a:rPr lang="en-US" dirty="0" smtClean="0"/>
              <a:t>Imagine </a:t>
            </a:r>
            <a:r>
              <a:rPr lang="en-US" dirty="0"/>
              <a:t>what it would take to pull off a major music or drama production at the Church. What roles would we need?  Which one would you be?</a:t>
            </a:r>
          </a:p>
          <a:p>
            <a:endParaRPr lang="en-US" dirty="0" smtClean="0"/>
          </a:p>
          <a:p>
            <a:endParaRPr lang="en-US" dirty="0"/>
          </a:p>
        </p:txBody>
      </p:sp>
    </p:spTree>
    <p:extLst>
      <p:ext uri="{BB962C8B-B14F-4D97-AF65-F5344CB8AC3E}">
        <p14:creationId xmlns:p14="http://schemas.microsoft.com/office/powerpoint/2010/main" val="887352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2568204"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Personality</a:t>
            </a: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12" name="Text Box 49"/>
          <p:cNvSpPr txBox="1"/>
          <p:nvPr/>
        </p:nvSpPr>
        <p:spPr>
          <a:xfrm>
            <a:off x="4454434" y="0"/>
            <a:ext cx="4689566" cy="6858000"/>
          </a:xfrm>
          <a:prstGeom prst="rect">
            <a:avLst/>
          </a:prstGeom>
          <a:ln w="38100" cmpd="sng">
            <a:solidFill>
              <a:srgbClr val="000000"/>
            </a:solidFill>
          </a:ln>
          <a:extLst>
            <a:ext uri="{C572A759-6A51-4108-AA02-DFA0A04FC94B}">
              <ma14:wrappingTextBoxFlag xmlns:ma14="http://schemas.microsoft.com/office/mac/drawingml/2011/main"/>
            </a:ext>
          </a:extLst>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400" b="1" dirty="0">
                <a:solidFill>
                  <a:schemeClr val="tx1"/>
                </a:solidFill>
                <a:effectLst/>
                <a:ea typeface="MS Mincho"/>
                <a:cs typeface="Times New Roman"/>
              </a:rPr>
              <a:t>POPULAR SANGUINE</a:t>
            </a:r>
            <a:endParaRPr lang="en-US" sz="2400" dirty="0">
              <a:solidFill>
                <a:schemeClr val="tx1"/>
              </a:solidFill>
              <a:effectLst/>
              <a:ea typeface="MS Mincho"/>
              <a:cs typeface="Times New Roman"/>
            </a:endParaRPr>
          </a:p>
          <a:p>
            <a:pPr marL="0" marR="0">
              <a:spcBef>
                <a:spcPts val="0"/>
              </a:spcBef>
              <a:spcAft>
                <a:spcPts val="0"/>
              </a:spcAft>
            </a:pPr>
            <a:r>
              <a:rPr lang="en-US" sz="2400" dirty="0">
                <a:solidFill>
                  <a:schemeClr val="tx1"/>
                </a:solidFill>
                <a:effectLst/>
                <a:ea typeface="MS Mincho"/>
                <a:cs typeface="Times New Roman"/>
              </a:rPr>
              <a:t> </a:t>
            </a:r>
          </a:p>
          <a:p>
            <a:pPr marL="0" marR="0">
              <a:spcBef>
                <a:spcPts val="0"/>
              </a:spcBef>
              <a:spcAft>
                <a:spcPts val="0"/>
              </a:spcAft>
            </a:pPr>
            <a:r>
              <a:rPr lang="en-US" sz="1400" b="1" u="sng" dirty="0">
                <a:solidFill>
                  <a:schemeClr val="tx1"/>
                </a:solidFill>
                <a:effectLst/>
                <a:ea typeface="MS Mincho"/>
                <a:cs typeface="Times New Roman"/>
              </a:rPr>
              <a:t>Place is the Team:</a:t>
            </a:r>
            <a:r>
              <a:rPr lang="en-US" sz="1400" u="sng"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Creative Person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Emotional Needs:</a:t>
            </a:r>
            <a:r>
              <a:rPr lang="en-US" sz="1400" u="sng"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Attention, acceptance “as is,” affection, approval</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Best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Making initial contact with people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Creating enthusiasm and excitement</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Encouraging and uplifting others</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Ensuring the group has fun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Is Apt to Be: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Too easily distracted and forgetful</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Presentation Style: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Humorous and with a light touch</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Warning:</a:t>
            </a:r>
            <a:endParaRPr lang="en-US" sz="2400" b="1"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Can come on too happy or cute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Not considered serious or believable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Don’t let them handle money</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i="1"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lgn="ctr">
              <a:spcBef>
                <a:spcPts val="0"/>
              </a:spcBef>
              <a:spcAft>
                <a:spcPts val="0"/>
              </a:spcAft>
            </a:pPr>
            <a:r>
              <a:rPr lang="en-US" sz="1400" i="1" dirty="0">
                <a:solidFill>
                  <a:schemeClr val="tx1"/>
                </a:solidFill>
                <a:effectLst/>
                <a:ea typeface="MS Mincho"/>
                <a:cs typeface="Times New Roman"/>
              </a:rPr>
              <a:t>Realize they need fun and </a:t>
            </a:r>
            <a:r>
              <a:rPr lang="en-US" sz="1400" i="1" dirty="0">
                <a:solidFill>
                  <a:srgbClr val="000000"/>
                </a:solidFill>
                <a:effectLst/>
                <a:ea typeface="MS Mincho"/>
                <a:cs typeface="Times New Roman"/>
              </a:rPr>
              <a:t>adventure</a:t>
            </a:r>
            <a:r>
              <a:rPr lang="en-US" sz="1000" i="1" dirty="0">
                <a:solidFill>
                  <a:srgbClr val="000000"/>
                </a:solidFill>
                <a:effectLst/>
                <a:ea typeface="MS Mincho"/>
                <a:cs typeface="Times New Roman"/>
              </a:rPr>
              <a:t>!</a:t>
            </a:r>
            <a:endParaRPr lang="en-US" sz="1200" dirty="0">
              <a:solidFill>
                <a:srgbClr val="000000"/>
              </a:solidFill>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p:txBody>
      </p:sp>
      <p:sp>
        <p:nvSpPr>
          <p:cNvPr id="2" name="TextBox 1"/>
          <p:cNvSpPr txBox="1"/>
          <p:nvPr/>
        </p:nvSpPr>
        <p:spPr>
          <a:xfrm>
            <a:off x="700742" y="3103144"/>
            <a:ext cx="3371693" cy="646331"/>
          </a:xfrm>
          <a:prstGeom prst="rect">
            <a:avLst/>
          </a:prstGeom>
          <a:noFill/>
        </p:spPr>
        <p:txBody>
          <a:bodyPr wrap="square" rtlCol="0">
            <a:spAutoFit/>
          </a:bodyPr>
          <a:lstStyle/>
          <a:p>
            <a:r>
              <a:rPr lang="en-US" dirty="0" smtClean="0"/>
              <a:t>What Biblical Characters do you think had this personality?  Why?</a:t>
            </a:r>
            <a:endParaRPr lang="en-US" dirty="0"/>
          </a:p>
        </p:txBody>
      </p:sp>
    </p:spTree>
    <p:extLst>
      <p:ext uri="{BB962C8B-B14F-4D97-AF65-F5344CB8AC3E}">
        <p14:creationId xmlns:p14="http://schemas.microsoft.com/office/powerpoint/2010/main" val="2753376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2568204"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Personality</a:t>
            </a: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13" name="Text Box 50"/>
          <p:cNvSpPr txBox="1"/>
          <p:nvPr/>
        </p:nvSpPr>
        <p:spPr>
          <a:xfrm>
            <a:off x="4431363" y="0"/>
            <a:ext cx="4719169" cy="6858000"/>
          </a:xfrm>
          <a:prstGeom prst="rect">
            <a:avLst/>
          </a:prstGeom>
          <a:solidFill>
            <a:schemeClr val="accent2"/>
          </a:solidFill>
          <a:ln w="38100" cmpd="sng">
            <a:solidFill>
              <a:srgbClr val="000000"/>
            </a:solidFill>
          </a:ln>
          <a:extLst>
            <a:ext uri="{C572A759-6A51-4108-AA02-DFA0A04FC94B}">
              <ma14:wrappingTextBoxFlag xmlns:ma14="http://schemas.microsoft.com/office/mac/drawingml/2011/main"/>
            </a:ext>
          </a:extLst>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400" b="1" dirty="0">
                <a:solidFill>
                  <a:schemeClr val="tx1"/>
                </a:solidFill>
                <a:effectLst/>
                <a:ea typeface="MS Mincho"/>
                <a:cs typeface="Times New Roman"/>
              </a:rPr>
              <a:t>POWERFUL CHOLERIC</a:t>
            </a:r>
            <a:endParaRPr lang="en-US" sz="2400" dirty="0">
              <a:solidFill>
                <a:schemeClr val="tx1"/>
              </a:solidFill>
              <a:effectLst/>
              <a:ea typeface="MS Mincho"/>
              <a:cs typeface="Times New Roman"/>
            </a:endParaRPr>
          </a:p>
          <a:p>
            <a:pPr marL="0" marR="0">
              <a:spcBef>
                <a:spcPts val="0"/>
              </a:spcBef>
              <a:spcAft>
                <a:spcPts val="0"/>
              </a:spcAft>
            </a:pPr>
            <a:r>
              <a:rPr lang="en-US" sz="16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Place is the Team:</a:t>
            </a:r>
            <a:r>
              <a:rPr lang="en-US" sz="1400" u="sng"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Leadership Person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Emotional Needs:</a:t>
            </a:r>
            <a:r>
              <a:rPr lang="en-US" sz="1400" u="sng"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Loyalty, sense of control, appreciation, accomplishment</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Best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Motivating people to action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Controlling the plans and productivity</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Giving quick and clear instructions</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Making sure the group sees the immediate gain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Is Apt to Be: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Too impulsive and intimidating</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Presentation Style: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Authoritative and convincing</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Warning:</a:t>
            </a:r>
            <a:endParaRPr lang="en-US" sz="2400" b="1"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May come on too overpowering</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Seems to look down on others</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Often intimidates less confident people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lgn="ctr">
              <a:spcBef>
                <a:spcPts val="0"/>
              </a:spcBef>
              <a:spcAft>
                <a:spcPts val="0"/>
              </a:spcAft>
            </a:pPr>
            <a:r>
              <a:rPr lang="en-US" sz="1400" i="1" dirty="0">
                <a:solidFill>
                  <a:schemeClr val="tx1"/>
                </a:solidFill>
                <a:effectLst/>
                <a:ea typeface="MS Mincho"/>
                <a:cs typeface="Times New Roman"/>
              </a:rPr>
              <a:t>Realize they need action and excitement!</a:t>
            </a:r>
            <a:endParaRPr lang="en-US" sz="1400" dirty="0">
              <a:solidFill>
                <a:schemeClr val="tx1"/>
              </a:solidFill>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p:txBody>
      </p:sp>
      <p:sp>
        <p:nvSpPr>
          <p:cNvPr id="11" name="TextBox 10"/>
          <p:cNvSpPr txBox="1"/>
          <p:nvPr/>
        </p:nvSpPr>
        <p:spPr>
          <a:xfrm>
            <a:off x="700742" y="3103144"/>
            <a:ext cx="3371693" cy="646331"/>
          </a:xfrm>
          <a:prstGeom prst="rect">
            <a:avLst/>
          </a:prstGeom>
          <a:noFill/>
        </p:spPr>
        <p:txBody>
          <a:bodyPr wrap="square" rtlCol="0">
            <a:spAutoFit/>
          </a:bodyPr>
          <a:lstStyle/>
          <a:p>
            <a:r>
              <a:rPr lang="en-US" dirty="0" smtClean="0"/>
              <a:t>What Biblical Characters do you think had this personality?  Why?</a:t>
            </a:r>
            <a:endParaRPr lang="en-US" dirty="0"/>
          </a:p>
        </p:txBody>
      </p:sp>
    </p:spTree>
    <p:extLst>
      <p:ext uri="{BB962C8B-B14F-4D97-AF65-F5344CB8AC3E}">
        <p14:creationId xmlns:p14="http://schemas.microsoft.com/office/powerpoint/2010/main" val="4183369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2568204"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Personality</a:t>
            </a: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14" name="Text Box 51"/>
          <p:cNvSpPr txBox="1"/>
          <p:nvPr/>
        </p:nvSpPr>
        <p:spPr>
          <a:xfrm>
            <a:off x="4445168" y="0"/>
            <a:ext cx="4698833" cy="6858000"/>
          </a:xfrm>
          <a:prstGeom prst="rect">
            <a:avLst/>
          </a:prstGeom>
          <a:solidFill>
            <a:schemeClr val="accent3">
              <a:lumMod val="75000"/>
            </a:schemeClr>
          </a:solidFill>
          <a:ln w="38100" cmpd="sng">
            <a:solidFill>
              <a:srgbClr val="000000"/>
            </a:solidFill>
          </a:ln>
          <a:extLst>
            <a:ext uri="{C572A759-6A51-4108-AA02-DFA0A04FC94B}">
              <ma14:wrappingTextBoxFlag xmlns:ma14="http://schemas.microsoft.com/office/mac/drawingml/2011/main"/>
            </a:ext>
          </a:extLst>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400" b="1" dirty="0">
                <a:solidFill>
                  <a:schemeClr val="tx1"/>
                </a:solidFill>
                <a:effectLst/>
                <a:ea typeface="MS Mincho"/>
                <a:cs typeface="Times New Roman"/>
              </a:rPr>
              <a:t>PEACEFUL PHLEGMATIC</a:t>
            </a:r>
            <a:endParaRPr lang="en-US" sz="2400" dirty="0">
              <a:solidFill>
                <a:schemeClr val="tx1"/>
              </a:solidFill>
              <a:effectLst/>
              <a:ea typeface="MS Mincho"/>
              <a:cs typeface="Times New Roman"/>
            </a:endParaRPr>
          </a:p>
          <a:p>
            <a:pPr marL="0" marR="0">
              <a:spcBef>
                <a:spcPts val="0"/>
              </a:spcBef>
              <a:spcAft>
                <a:spcPts val="0"/>
              </a:spcAft>
            </a:pPr>
            <a:r>
              <a:rPr lang="en-US" sz="2400" dirty="0">
                <a:solidFill>
                  <a:schemeClr val="tx1"/>
                </a:solidFill>
                <a:effectLst/>
                <a:ea typeface="MS Mincho"/>
                <a:cs typeface="Times New Roman"/>
              </a:rPr>
              <a:t> </a:t>
            </a:r>
          </a:p>
          <a:p>
            <a:pPr marL="0" marR="0">
              <a:spcBef>
                <a:spcPts val="0"/>
              </a:spcBef>
              <a:spcAft>
                <a:spcPts val="0"/>
              </a:spcAft>
            </a:pPr>
            <a:r>
              <a:rPr lang="en-US" sz="1400" b="1" u="sng" dirty="0">
                <a:solidFill>
                  <a:schemeClr val="tx1"/>
                </a:solidFill>
                <a:effectLst/>
                <a:ea typeface="MS Mincho"/>
                <a:cs typeface="Times New Roman"/>
              </a:rPr>
              <a:t>Place is the Team:</a:t>
            </a:r>
            <a:r>
              <a:rPr lang="en-US" sz="1400" u="sng"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Support Person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Emotional Needs:</a:t>
            </a:r>
            <a:r>
              <a:rPr lang="en-US" sz="1400" u="sng"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Peace and quiet, feeling of worth, lack of stress, respect</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Best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Making sure the group is comfortable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Always finding a middle ground</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Staying calm and functional amidst chaos</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Not overreacting to a negative situation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Is Apt to Be: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Too undisciplined and indecisive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Presentation Style: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Believable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Warning:</a:t>
            </a:r>
            <a:endParaRPr lang="en-US" sz="2400" b="1"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May come across too low-key, dull or lazy</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Appears too unenthusiastic and unconvinced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Don’t count on them for motivation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lgn="ctr">
              <a:spcBef>
                <a:spcPts val="0"/>
              </a:spcBef>
              <a:spcAft>
                <a:spcPts val="0"/>
              </a:spcAft>
            </a:pPr>
            <a:r>
              <a:rPr lang="en-US" sz="1400" i="1" dirty="0">
                <a:solidFill>
                  <a:schemeClr val="tx1"/>
                </a:solidFill>
                <a:effectLst/>
                <a:ea typeface="MS Mincho"/>
                <a:cs typeface="Times New Roman"/>
              </a:rPr>
              <a:t>Realize they need rest and some quiet time!</a:t>
            </a:r>
            <a:endParaRPr lang="en-US" sz="1400" dirty="0">
              <a:solidFill>
                <a:schemeClr val="tx1"/>
              </a:solidFill>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p:txBody>
      </p:sp>
      <p:sp>
        <p:nvSpPr>
          <p:cNvPr id="11" name="TextBox 10"/>
          <p:cNvSpPr txBox="1"/>
          <p:nvPr/>
        </p:nvSpPr>
        <p:spPr>
          <a:xfrm>
            <a:off x="700742" y="3103144"/>
            <a:ext cx="3371693" cy="646331"/>
          </a:xfrm>
          <a:prstGeom prst="rect">
            <a:avLst/>
          </a:prstGeom>
          <a:noFill/>
        </p:spPr>
        <p:txBody>
          <a:bodyPr wrap="square" rtlCol="0">
            <a:spAutoFit/>
          </a:bodyPr>
          <a:lstStyle/>
          <a:p>
            <a:r>
              <a:rPr lang="en-US" dirty="0" smtClean="0"/>
              <a:t>What Biblical Characters do you think had this personality?  Why?</a:t>
            </a:r>
            <a:endParaRPr lang="en-US" dirty="0"/>
          </a:p>
        </p:txBody>
      </p:sp>
    </p:spTree>
    <p:extLst>
      <p:ext uri="{BB962C8B-B14F-4D97-AF65-F5344CB8AC3E}">
        <p14:creationId xmlns:p14="http://schemas.microsoft.com/office/powerpoint/2010/main" val="4183369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2568204"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Personality</a:t>
            </a: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15" name="Text Box 52"/>
          <p:cNvSpPr txBox="1"/>
          <p:nvPr/>
        </p:nvSpPr>
        <p:spPr>
          <a:xfrm>
            <a:off x="4417558" y="6530"/>
            <a:ext cx="4726443" cy="6851469"/>
          </a:xfrm>
          <a:prstGeom prst="rect">
            <a:avLst/>
          </a:prstGeom>
          <a:solidFill>
            <a:schemeClr val="accent1">
              <a:lumMod val="75000"/>
            </a:schemeClr>
          </a:solidFill>
          <a:ln w="38100" cmpd="sng">
            <a:solidFill>
              <a:schemeClr val="tx1"/>
            </a:solidFill>
          </a:ln>
          <a:extLst>
            <a:ext uri="{C572A759-6A51-4108-AA02-DFA0A04FC94B}">
              <ma14:wrappingTextBoxFlag xmlns:ma14="http://schemas.microsoft.com/office/mac/drawingml/2011/main"/>
            </a:ext>
          </a:extLst>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400" b="1" dirty="0">
                <a:solidFill>
                  <a:schemeClr val="tx1"/>
                </a:solidFill>
                <a:effectLst/>
                <a:ea typeface="MS Mincho"/>
                <a:cs typeface="Times New Roman"/>
              </a:rPr>
              <a:t>PERFECT MELANCHOLY</a:t>
            </a:r>
            <a:endParaRPr lang="en-US" sz="2400" dirty="0">
              <a:solidFill>
                <a:schemeClr val="tx1"/>
              </a:solidFill>
              <a:effectLst/>
              <a:ea typeface="MS Mincho"/>
              <a:cs typeface="Times New Roman"/>
            </a:endParaRPr>
          </a:p>
          <a:p>
            <a:pPr marL="0" marR="0">
              <a:spcBef>
                <a:spcPts val="0"/>
              </a:spcBef>
              <a:spcAft>
                <a:spcPts val="0"/>
              </a:spcAft>
            </a:pPr>
            <a:r>
              <a:rPr lang="en-US" sz="2400" dirty="0">
                <a:solidFill>
                  <a:schemeClr val="tx1"/>
                </a:solidFill>
                <a:effectLst/>
                <a:ea typeface="MS Mincho"/>
                <a:cs typeface="Times New Roman"/>
              </a:rPr>
              <a:t> </a:t>
            </a:r>
          </a:p>
          <a:p>
            <a:pPr marL="0" marR="0">
              <a:spcBef>
                <a:spcPts val="0"/>
              </a:spcBef>
              <a:spcAft>
                <a:spcPts val="0"/>
              </a:spcAft>
            </a:pPr>
            <a:r>
              <a:rPr lang="en-US" sz="1400" b="1" u="sng" dirty="0">
                <a:solidFill>
                  <a:schemeClr val="tx1"/>
                </a:solidFill>
                <a:effectLst/>
                <a:ea typeface="MS Mincho"/>
                <a:cs typeface="Times New Roman"/>
              </a:rPr>
              <a:t>Place is the Team:</a:t>
            </a:r>
            <a:r>
              <a:rPr lang="en-US" sz="1400" u="sng"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Detail person</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Emotional Needs:</a:t>
            </a:r>
            <a:r>
              <a:rPr lang="en-US" sz="1400" u="sng"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Sensitivity, support when down, space, silence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Best At: </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Planning and explaining the details</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Keeping the financial records straight</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Being sensitive to the needs of others</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Making sure the group sees the long-range goal.</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Is Apt to Be: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Too easily distracted and critical</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Presentation Style: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Accurate and sincere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spcBef>
                <a:spcPts val="0"/>
              </a:spcBef>
              <a:spcAft>
                <a:spcPts val="0"/>
              </a:spcAft>
            </a:pPr>
            <a:r>
              <a:rPr lang="en-US" sz="1400" b="1" u="sng" dirty="0">
                <a:solidFill>
                  <a:schemeClr val="tx1"/>
                </a:solidFill>
                <a:effectLst/>
                <a:ea typeface="MS Mincho"/>
                <a:cs typeface="Times New Roman"/>
              </a:rPr>
              <a:t>Warning:</a:t>
            </a:r>
            <a:endParaRPr lang="en-US" sz="2400" b="1"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Might come across too intellectual and remote</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May make others feel less intelligent</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Can get lost in the details</a:t>
            </a:r>
            <a:endParaRPr lang="en-US" sz="2400" dirty="0">
              <a:solidFill>
                <a:schemeClr val="tx1"/>
              </a:solidFill>
              <a:effectLst/>
              <a:ea typeface="MS Mincho"/>
              <a:cs typeface="Times New Roman"/>
            </a:endParaRPr>
          </a:p>
          <a:p>
            <a:pPr marL="0" marR="0">
              <a:spcBef>
                <a:spcPts val="0"/>
              </a:spcBef>
              <a:spcAft>
                <a:spcPts val="0"/>
              </a:spcAft>
            </a:pPr>
            <a:r>
              <a:rPr lang="en-US" sz="1400" dirty="0">
                <a:solidFill>
                  <a:schemeClr val="tx1"/>
                </a:solidFill>
                <a:effectLst/>
                <a:ea typeface="MS Mincho"/>
                <a:cs typeface="Times New Roman"/>
              </a:rPr>
              <a:t> </a:t>
            </a:r>
            <a:endParaRPr lang="en-US" sz="2400" dirty="0">
              <a:solidFill>
                <a:schemeClr val="tx1"/>
              </a:solidFill>
              <a:effectLst/>
              <a:ea typeface="MS Mincho"/>
              <a:cs typeface="Times New Roman"/>
            </a:endParaRPr>
          </a:p>
          <a:p>
            <a:pPr marL="0" marR="0" algn="ctr">
              <a:spcBef>
                <a:spcPts val="0"/>
              </a:spcBef>
              <a:spcAft>
                <a:spcPts val="0"/>
              </a:spcAft>
            </a:pPr>
            <a:r>
              <a:rPr lang="en-US" sz="1400" i="1" dirty="0">
                <a:solidFill>
                  <a:schemeClr val="tx1"/>
                </a:solidFill>
                <a:effectLst/>
                <a:ea typeface="MS Mincho"/>
                <a:cs typeface="Times New Roman"/>
              </a:rPr>
              <a:t>Realize they need order and understanding!</a:t>
            </a:r>
            <a:endParaRPr lang="en-US" sz="1400" dirty="0">
              <a:solidFill>
                <a:schemeClr val="tx1"/>
              </a:solidFill>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a:p>
            <a:pPr marL="0" marR="0">
              <a:spcBef>
                <a:spcPts val="0"/>
              </a:spcBef>
              <a:spcAft>
                <a:spcPts val="0"/>
              </a:spcAft>
            </a:pPr>
            <a:r>
              <a:rPr lang="en-US" sz="1000" dirty="0">
                <a:effectLst/>
                <a:ea typeface="MS Mincho"/>
                <a:cs typeface="Times New Roman"/>
              </a:rPr>
              <a:t> </a:t>
            </a:r>
            <a:endParaRPr lang="en-US" sz="1200" dirty="0">
              <a:effectLst/>
              <a:ea typeface="MS Mincho"/>
              <a:cs typeface="Times New Roman"/>
            </a:endParaRPr>
          </a:p>
        </p:txBody>
      </p:sp>
      <p:sp>
        <p:nvSpPr>
          <p:cNvPr id="11" name="TextBox 10"/>
          <p:cNvSpPr txBox="1"/>
          <p:nvPr/>
        </p:nvSpPr>
        <p:spPr>
          <a:xfrm>
            <a:off x="700742" y="3103144"/>
            <a:ext cx="3371693" cy="646331"/>
          </a:xfrm>
          <a:prstGeom prst="rect">
            <a:avLst/>
          </a:prstGeom>
          <a:noFill/>
        </p:spPr>
        <p:txBody>
          <a:bodyPr wrap="square" rtlCol="0">
            <a:spAutoFit/>
          </a:bodyPr>
          <a:lstStyle/>
          <a:p>
            <a:r>
              <a:rPr lang="en-US" dirty="0" smtClean="0"/>
              <a:t>What Biblical Characters do you think had this personality?  Why?</a:t>
            </a:r>
            <a:endParaRPr lang="en-US" dirty="0"/>
          </a:p>
        </p:txBody>
      </p:sp>
    </p:spTree>
    <p:extLst>
      <p:ext uri="{BB962C8B-B14F-4D97-AF65-F5344CB8AC3E}">
        <p14:creationId xmlns:p14="http://schemas.microsoft.com/office/powerpoint/2010/main" val="4183369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6630" y="2285625"/>
            <a:ext cx="5079363" cy="1938992"/>
          </a:xfrm>
          <a:prstGeom prst="rect">
            <a:avLst/>
          </a:prstGeom>
          <a:noFill/>
        </p:spPr>
        <p:txBody>
          <a:bodyPr wrap="squar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Combining </a:t>
            </a:r>
          </a:p>
          <a:p>
            <a:r>
              <a:rPr lang="en-US" sz="4000" b="1" u="sng" dirty="0" smtClean="0">
                <a:ln w="17780" cmpd="sng">
                  <a:solidFill>
                    <a:srgbClr val="FFFFFF"/>
                  </a:solidFill>
                  <a:prstDash val="solid"/>
                  <a:miter lim="800000"/>
                </a:ln>
                <a:effectLst>
                  <a:outerShdw blurRad="50800" algn="tl" rotWithShape="0">
                    <a:srgbClr val="000000"/>
                  </a:outerShdw>
                </a:effectLst>
              </a:rPr>
              <a:t>Personality and </a:t>
            </a:r>
          </a:p>
          <a:p>
            <a:r>
              <a:rPr lang="en-US" sz="4000" b="1" u="sng" dirty="0" smtClean="0">
                <a:ln w="17780" cmpd="sng">
                  <a:solidFill>
                    <a:srgbClr val="FFFFFF"/>
                  </a:solidFill>
                  <a:prstDash val="solid"/>
                  <a:miter lim="800000"/>
                </a:ln>
                <a:effectLst>
                  <a:outerShdw blurRad="50800" algn="tl" rotWithShape="0">
                    <a:srgbClr val="000000"/>
                  </a:outerShdw>
                </a:effectLst>
              </a:rPr>
              <a:t>Spiritual Gifts </a:t>
            </a: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11" name="Text Box 31"/>
          <p:cNvSpPr txBox="1"/>
          <p:nvPr/>
        </p:nvSpPr>
        <p:spPr>
          <a:xfrm>
            <a:off x="4564289" y="239653"/>
            <a:ext cx="4488270" cy="3135087"/>
          </a:xfrm>
          <a:prstGeom prst="rect">
            <a:avLst/>
          </a:prstGeom>
          <a:solidFill>
            <a:schemeClr val="accent3">
              <a:lumMod val="75000"/>
            </a:schemeClr>
          </a:solidFill>
          <a:ln/>
          <a:extLst>
            <a:ext uri="{C572A759-6A51-4108-AA02-DFA0A04FC94B}">
              <ma14:wrappingTextBoxFlag xmlns:ma14="http://schemas.microsoft.com/office/mac/drawingml/2011/main"/>
            </a:ext>
          </a:extLst>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solidFill>
                  <a:schemeClr val="tx1"/>
                </a:solidFill>
                <a:effectLst/>
                <a:ea typeface="MS Mincho"/>
                <a:cs typeface="Times New Roman"/>
              </a:rPr>
              <a:t>Speaking Gifts</a:t>
            </a:r>
            <a:r>
              <a:rPr lang="en-US" sz="1600" dirty="0">
                <a:solidFill>
                  <a:schemeClr val="tx1"/>
                </a:solidFill>
                <a:effectLst/>
                <a:ea typeface="MS Mincho"/>
                <a:cs typeface="Times New Roman"/>
              </a:rPr>
              <a:t>:</a:t>
            </a:r>
          </a:p>
          <a:p>
            <a:pPr marL="0" marR="0">
              <a:spcBef>
                <a:spcPts val="0"/>
              </a:spcBef>
              <a:spcAft>
                <a:spcPts val="0"/>
              </a:spcAft>
            </a:pPr>
            <a:r>
              <a:rPr lang="en-US" sz="1600" dirty="0">
                <a:solidFill>
                  <a:schemeClr val="tx1"/>
                </a:solidFill>
                <a:effectLst/>
                <a:ea typeface="MS Mincho"/>
                <a:cs typeface="Times New Roman"/>
              </a:rPr>
              <a:t> </a:t>
            </a:r>
          </a:p>
          <a:p>
            <a:pPr marL="0" marR="0">
              <a:spcBef>
                <a:spcPts val="0"/>
              </a:spcBef>
              <a:spcAft>
                <a:spcPts val="0"/>
              </a:spcAft>
            </a:pPr>
            <a:r>
              <a:rPr lang="en-US" sz="1600" dirty="0">
                <a:solidFill>
                  <a:schemeClr val="tx1"/>
                </a:solidFill>
                <a:effectLst/>
                <a:ea typeface="MS Mincho"/>
                <a:cs typeface="Times New Roman"/>
              </a:rPr>
              <a:t>Prophecy/Prophet</a:t>
            </a:r>
          </a:p>
          <a:p>
            <a:pPr marL="0" marR="0">
              <a:spcBef>
                <a:spcPts val="0"/>
              </a:spcBef>
              <a:spcAft>
                <a:spcPts val="0"/>
              </a:spcAft>
            </a:pPr>
            <a:r>
              <a:rPr lang="en-US" sz="1600" dirty="0">
                <a:solidFill>
                  <a:schemeClr val="tx1"/>
                </a:solidFill>
                <a:effectLst/>
                <a:ea typeface="MS Mincho"/>
                <a:cs typeface="Times New Roman"/>
              </a:rPr>
              <a:t>Tell the Good News / Evangelist</a:t>
            </a:r>
          </a:p>
          <a:p>
            <a:pPr marL="0" marR="0">
              <a:spcBef>
                <a:spcPts val="0"/>
              </a:spcBef>
              <a:spcAft>
                <a:spcPts val="0"/>
              </a:spcAft>
            </a:pPr>
            <a:r>
              <a:rPr lang="en-US" sz="1600" dirty="0">
                <a:solidFill>
                  <a:schemeClr val="tx1"/>
                </a:solidFill>
                <a:effectLst/>
                <a:ea typeface="MS Mincho"/>
                <a:cs typeface="Times New Roman"/>
              </a:rPr>
              <a:t>Caring for and Teaching / Pastor-Teacher</a:t>
            </a:r>
          </a:p>
          <a:p>
            <a:pPr marL="0" marR="0">
              <a:spcBef>
                <a:spcPts val="0"/>
              </a:spcBef>
              <a:spcAft>
                <a:spcPts val="0"/>
              </a:spcAft>
            </a:pPr>
            <a:r>
              <a:rPr lang="en-US" sz="1600" dirty="0">
                <a:solidFill>
                  <a:schemeClr val="tx1"/>
                </a:solidFill>
                <a:effectLst/>
                <a:ea typeface="MS Mincho"/>
                <a:cs typeface="Times New Roman"/>
              </a:rPr>
              <a:t>Speak with Wisdom / Word of Wisdom</a:t>
            </a:r>
          </a:p>
          <a:p>
            <a:pPr marL="0" marR="0">
              <a:spcBef>
                <a:spcPts val="0"/>
              </a:spcBef>
              <a:spcAft>
                <a:spcPts val="0"/>
              </a:spcAft>
            </a:pPr>
            <a:r>
              <a:rPr lang="en-US" sz="1600" dirty="0">
                <a:solidFill>
                  <a:schemeClr val="tx1"/>
                </a:solidFill>
                <a:effectLst/>
                <a:ea typeface="MS Mincho"/>
                <a:cs typeface="Times New Roman"/>
              </a:rPr>
              <a:t>Leader / Leadership</a:t>
            </a:r>
          </a:p>
          <a:p>
            <a:pPr marL="0" marR="0">
              <a:spcBef>
                <a:spcPts val="0"/>
              </a:spcBef>
              <a:spcAft>
                <a:spcPts val="0"/>
              </a:spcAft>
            </a:pPr>
            <a:r>
              <a:rPr lang="en-US" sz="1600" dirty="0">
                <a:solidFill>
                  <a:schemeClr val="tx1"/>
                </a:solidFill>
                <a:effectLst/>
                <a:ea typeface="MS Mincho"/>
                <a:cs typeface="Times New Roman"/>
              </a:rPr>
              <a:t>Able to Govern / Administration</a:t>
            </a:r>
          </a:p>
          <a:p>
            <a:pPr marL="0" marR="0">
              <a:spcBef>
                <a:spcPts val="0"/>
              </a:spcBef>
              <a:spcAft>
                <a:spcPts val="0"/>
              </a:spcAft>
            </a:pPr>
            <a:r>
              <a:rPr lang="en-US" sz="1200" dirty="0">
                <a:effectLst/>
                <a:ea typeface="MS Mincho"/>
                <a:cs typeface="Times New Roman"/>
              </a:rPr>
              <a:t> </a:t>
            </a:r>
          </a:p>
        </p:txBody>
      </p:sp>
      <p:sp>
        <p:nvSpPr>
          <p:cNvPr id="12" name="Text Box 32"/>
          <p:cNvSpPr txBox="1"/>
          <p:nvPr/>
        </p:nvSpPr>
        <p:spPr>
          <a:xfrm>
            <a:off x="4564289" y="3453118"/>
            <a:ext cx="4488270" cy="3210107"/>
          </a:xfrm>
          <a:prstGeom prst="rect">
            <a:avLst/>
          </a:prstGeom>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ea typeface="MS Mincho"/>
                <a:cs typeface="Times New Roman"/>
              </a:rPr>
              <a:t>Serving Gifts</a:t>
            </a:r>
            <a:r>
              <a:rPr lang="en-US" sz="1600" dirty="0">
                <a:effectLst/>
                <a:ea typeface="MS Mincho"/>
                <a:cs typeface="Times New Roman"/>
              </a:rPr>
              <a:t>:</a:t>
            </a:r>
          </a:p>
          <a:p>
            <a:pPr marL="0" marR="0">
              <a:spcBef>
                <a:spcPts val="0"/>
              </a:spcBef>
              <a:spcAft>
                <a:spcPts val="0"/>
              </a:spcAft>
            </a:pPr>
            <a:r>
              <a:rPr lang="en-US" sz="1600" dirty="0">
                <a:effectLst/>
                <a:ea typeface="MS Mincho"/>
                <a:cs typeface="Times New Roman"/>
              </a:rPr>
              <a:t> </a:t>
            </a:r>
          </a:p>
          <a:p>
            <a:pPr marL="0" marR="0">
              <a:spcBef>
                <a:spcPts val="0"/>
              </a:spcBef>
              <a:spcAft>
                <a:spcPts val="0"/>
              </a:spcAft>
            </a:pPr>
            <a:r>
              <a:rPr lang="en-US" sz="1600" dirty="0">
                <a:effectLst/>
                <a:ea typeface="MS Mincho"/>
                <a:cs typeface="Times New Roman"/>
              </a:rPr>
              <a:t>Serving / Server</a:t>
            </a:r>
          </a:p>
          <a:p>
            <a:pPr marL="0" marR="0">
              <a:spcBef>
                <a:spcPts val="0"/>
              </a:spcBef>
              <a:spcAft>
                <a:spcPts val="0"/>
              </a:spcAft>
            </a:pPr>
            <a:r>
              <a:rPr lang="en-US" sz="1600" dirty="0">
                <a:effectLst/>
                <a:ea typeface="MS Mincho"/>
                <a:cs typeface="Times New Roman"/>
              </a:rPr>
              <a:t>Help Others / Help</a:t>
            </a:r>
          </a:p>
          <a:p>
            <a:pPr marL="0" marR="0">
              <a:spcBef>
                <a:spcPts val="0"/>
              </a:spcBef>
              <a:spcAft>
                <a:spcPts val="0"/>
              </a:spcAft>
            </a:pPr>
            <a:r>
              <a:rPr lang="en-US" sz="1600" dirty="0">
                <a:effectLst/>
                <a:ea typeface="MS Mincho"/>
                <a:cs typeface="Times New Roman"/>
              </a:rPr>
              <a:t>Show Mercy / </a:t>
            </a:r>
            <a:r>
              <a:rPr lang="en-US" sz="1600" dirty="0" smtClean="0">
                <a:effectLst/>
                <a:ea typeface="MS Mincho"/>
                <a:cs typeface="Times New Roman"/>
              </a:rPr>
              <a:t>Mercy / Giving</a:t>
            </a:r>
            <a:endParaRPr lang="en-US" sz="1600" dirty="0">
              <a:effectLst/>
              <a:ea typeface="MS Mincho"/>
              <a:cs typeface="Times New Roman"/>
            </a:endParaRPr>
          </a:p>
          <a:p>
            <a:pPr marL="0" marR="0">
              <a:spcBef>
                <a:spcPts val="0"/>
              </a:spcBef>
              <a:spcAft>
                <a:spcPts val="0"/>
              </a:spcAft>
            </a:pPr>
            <a:r>
              <a:rPr lang="en-US" sz="1600" dirty="0">
                <a:effectLst/>
                <a:ea typeface="MS Mincho"/>
                <a:cs typeface="Times New Roman"/>
              </a:rPr>
              <a:t>Ability to Know the Difference / </a:t>
            </a:r>
            <a:r>
              <a:rPr lang="en-US" sz="1600" dirty="0" smtClean="0">
                <a:effectLst/>
                <a:ea typeface="MS Mincho"/>
                <a:cs typeface="Times New Roman"/>
              </a:rPr>
              <a:t>Discernment / Faith</a:t>
            </a:r>
            <a:endParaRPr lang="en-US" sz="1600" dirty="0">
              <a:effectLst/>
              <a:ea typeface="MS Mincho"/>
              <a:cs typeface="Times New Roman"/>
            </a:endParaRPr>
          </a:p>
          <a:p>
            <a:pPr marL="0" marR="0">
              <a:spcBef>
                <a:spcPts val="0"/>
              </a:spcBef>
              <a:spcAft>
                <a:spcPts val="0"/>
              </a:spcAft>
            </a:pPr>
            <a:r>
              <a:rPr lang="en-US" sz="1600" dirty="0">
                <a:effectLst/>
                <a:ea typeface="MS Mincho"/>
                <a:cs typeface="Times New Roman"/>
              </a:rPr>
              <a:t>Speak with Knowledge / Knowledge</a:t>
            </a:r>
          </a:p>
          <a:p>
            <a:pPr marL="0" marR="0">
              <a:spcBef>
                <a:spcPts val="0"/>
              </a:spcBef>
              <a:spcAft>
                <a:spcPts val="0"/>
              </a:spcAft>
            </a:pPr>
            <a:r>
              <a:rPr lang="en-US" sz="1600" dirty="0">
                <a:effectLst/>
                <a:ea typeface="MS Mincho"/>
                <a:cs typeface="Times New Roman"/>
              </a:rPr>
              <a:t>Encouraging Others / Exhortation</a:t>
            </a:r>
          </a:p>
          <a:p>
            <a:pPr marL="0" marR="0">
              <a:spcBef>
                <a:spcPts val="0"/>
              </a:spcBef>
              <a:spcAft>
                <a:spcPts val="0"/>
              </a:spcAft>
            </a:pPr>
            <a:r>
              <a:rPr lang="en-US" sz="1200" dirty="0">
                <a:effectLst/>
                <a:ea typeface="MS Mincho"/>
                <a:cs typeface="Times New Roman"/>
              </a:rPr>
              <a:t> </a:t>
            </a:r>
          </a:p>
          <a:p>
            <a:pPr marL="0" marR="0">
              <a:spcBef>
                <a:spcPts val="0"/>
              </a:spcBef>
              <a:spcAft>
                <a:spcPts val="0"/>
              </a:spcAft>
            </a:pPr>
            <a:r>
              <a:rPr lang="en-US" sz="1200" dirty="0">
                <a:effectLst/>
                <a:ea typeface="MS Mincho"/>
                <a:cs typeface="Times New Roman"/>
              </a:rPr>
              <a:t> </a:t>
            </a:r>
          </a:p>
        </p:txBody>
      </p:sp>
    </p:spTree>
    <p:extLst>
      <p:ext uri="{BB962C8B-B14F-4D97-AF65-F5344CB8AC3E}">
        <p14:creationId xmlns:p14="http://schemas.microsoft.com/office/powerpoint/2010/main" val="769348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6630" y="2285625"/>
            <a:ext cx="5079363" cy="1938992"/>
          </a:xfrm>
          <a:prstGeom prst="rect">
            <a:avLst/>
          </a:prstGeom>
          <a:noFill/>
        </p:spPr>
        <p:txBody>
          <a:bodyPr wrap="squar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Combining </a:t>
            </a:r>
          </a:p>
          <a:p>
            <a:r>
              <a:rPr lang="en-US" sz="4000" b="1" u="sng" dirty="0" smtClean="0">
                <a:ln w="17780" cmpd="sng">
                  <a:solidFill>
                    <a:srgbClr val="FFFFFF"/>
                  </a:solidFill>
                  <a:prstDash val="solid"/>
                  <a:miter lim="800000"/>
                </a:ln>
                <a:effectLst>
                  <a:outerShdw blurRad="50800" algn="tl" rotWithShape="0">
                    <a:srgbClr val="000000"/>
                  </a:outerShdw>
                </a:effectLst>
              </a:rPr>
              <a:t>Personality and </a:t>
            </a:r>
          </a:p>
          <a:p>
            <a:r>
              <a:rPr lang="en-US" sz="4000" b="1" u="sng" dirty="0" smtClean="0">
                <a:ln w="17780" cmpd="sng">
                  <a:solidFill>
                    <a:srgbClr val="FFFFFF"/>
                  </a:solidFill>
                  <a:prstDash val="solid"/>
                  <a:miter lim="800000"/>
                </a:ln>
                <a:effectLst>
                  <a:outerShdw blurRad="50800" algn="tl" rotWithShape="0">
                    <a:srgbClr val="000000"/>
                  </a:outerShdw>
                </a:effectLst>
              </a:rPr>
              <a:t>Spiritual Gifts </a:t>
            </a:r>
          </a:p>
        </p:txBody>
      </p:sp>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grpSp>
        <p:nvGrpSpPr>
          <p:cNvPr id="13" name="Group 12"/>
          <p:cNvGrpSpPr/>
          <p:nvPr/>
        </p:nvGrpSpPr>
        <p:grpSpPr>
          <a:xfrm>
            <a:off x="4577981" y="1816758"/>
            <a:ext cx="3716383" cy="3551011"/>
            <a:chOff x="0" y="0"/>
            <a:chExt cx="2743200" cy="2743200"/>
          </a:xfrm>
        </p:grpSpPr>
        <p:grpSp>
          <p:nvGrpSpPr>
            <p:cNvPr id="14" name="Group 13"/>
            <p:cNvGrpSpPr/>
            <p:nvPr/>
          </p:nvGrpSpPr>
          <p:grpSpPr>
            <a:xfrm>
              <a:off x="0" y="114300"/>
              <a:ext cx="2743200" cy="2628900"/>
              <a:chOff x="0" y="0"/>
              <a:chExt cx="3200400" cy="2971800"/>
            </a:xfrm>
          </p:grpSpPr>
          <p:sp>
            <p:nvSpPr>
              <p:cNvPr id="20" name="Text Box 37"/>
              <p:cNvSpPr txBox="1"/>
              <p:nvPr/>
            </p:nvSpPr>
            <p:spPr>
              <a:xfrm>
                <a:off x="0" y="0"/>
                <a:ext cx="1600200" cy="1485900"/>
              </a:xfrm>
              <a:prstGeom prst="rect">
                <a:avLst/>
              </a:prstGeom>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8000">
                    <a:effectLst/>
                    <a:ea typeface="MS Mincho"/>
                    <a:cs typeface="Times New Roman"/>
                  </a:rPr>
                  <a:t>S</a:t>
                </a:r>
                <a:endParaRPr lang="en-US" sz="1200">
                  <a:effectLst/>
                  <a:ea typeface="MS Mincho"/>
                  <a:cs typeface="Times New Roman"/>
                </a:endParaRPr>
              </a:p>
            </p:txBody>
          </p:sp>
          <p:sp>
            <p:nvSpPr>
              <p:cNvPr id="21" name="Text Box 39"/>
              <p:cNvSpPr txBox="1"/>
              <p:nvPr/>
            </p:nvSpPr>
            <p:spPr>
              <a:xfrm>
                <a:off x="1600200" y="0"/>
                <a:ext cx="1600200" cy="1485900"/>
              </a:xfrm>
              <a:prstGeom prst="rect">
                <a:avLst/>
              </a:prstGeom>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8000">
                    <a:effectLst/>
                    <a:ea typeface="MS Mincho"/>
                    <a:cs typeface="Times New Roman"/>
                  </a:rPr>
                  <a:t>C</a:t>
                </a:r>
                <a:endParaRPr lang="en-US" sz="1200">
                  <a:effectLst/>
                  <a:ea typeface="MS Mincho"/>
                  <a:cs typeface="Times New Roman"/>
                </a:endParaRPr>
              </a:p>
            </p:txBody>
          </p:sp>
          <p:sp>
            <p:nvSpPr>
              <p:cNvPr id="22" name="Text Box 40"/>
              <p:cNvSpPr txBox="1"/>
              <p:nvPr/>
            </p:nvSpPr>
            <p:spPr>
              <a:xfrm>
                <a:off x="1600200" y="1485900"/>
                <a:ext cx="1600200" cy="1485900"/>
              </a:xfrm>
              <a:prstGeom prst="rect">
                <a:avLst/>
              </a:prstGeom>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8000">
                    <a:effectLst/>
                    <a:ea typeface="MS Mincho"/>
                    <a:cs typeface="Times New Roman"/>
                  </a:rPr>
                  <a:t>M</a:t>
                </a:r>
                <a:endParaRPr lang="en-US" sz="1200">
                  <a:effectLst/>
                  <a:ea typeface="MS Mincho"/>
                  <a:cs typeface="Times New Roman"/>
                </a:endParaRPr>
              </a:p>
            </p:txBody>
          </p:sp>
          <p:sp>
            <p:nvSpPr>
              <p:cNvPr id="23" name="Text Box 41"/>
              <p:cNvSpPr txBox="1"/>
              <p:nvPr/>
            </p:nvSpPr>
            <p:spPr>
              <a:xfrm>
                <a:off x="0" y="1485900"/>
                <a:ext cx="1600200" cy="1485900"/>
              </a:xfrm>
              <a:prstGeom prst="rect">
                <a:avLst/>
              </a:prstGeom>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8000">
                    <a:effectLst/>
                    <a:ea typeface="MS Mincho"/>
                    <a:cs typeface="Times New Roman"/>
                  </a:rPr>
                  <a:t>P</a:t>
                </a:r>
                <a:endParaRPr lang="en-US" sz="1200">
                  <a:effectLst/>
                  <a:ea typeface="MS Mincho"/>
                  <a:cs typeface="Times New Roman"/>
                </a:endParaRPr>
              </a:p>
            </p:txBody>
          </p:sp>
        </p:grpSp>
        <p:grpSp>
          <p:nvGrpSpPr>
            <p:cNvPr id="15" name="Group 14"/>
            <p:cNvGrpSpPr/>
            <p:nvPr/>
          </p:nvGrpSpPr>
          <p:grpSpPr>
            <a:xfrm rot="18853106">
              <a:off x="0" y="0"/>
              <a:ext cx="2743200" cy="2743200"/>
              <a:chOff x="0" y="0"/>
              <a:chExt cx="3200400" cy="2971800"/>
            </a:xfrm>
          </p:grpSpPr>
          <p:sp>
            <p:nvSpPr>
              <p:cNvPr id="16" name="Text Box 44"/>
              <p:cNvSpPr txBox="1"/>
              <p:nvPr/>
            </p:nvSpPr>
            <p:spPr>
              <a:xfrm>
                <a:off x="0" y="0"/>
                <a:ext cx="1600200" cy="1485900"/>
              </a:xfrm>
              <a:prstGeom prst="rect">
                <a:avLst/>
              </a:prstGeom>
              <a:solidFill>
                <a:schemeClr val="lt1">
                  <a:alpha val="68000"/>
                </a:schemeClr>
              </a:solidFill>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200">
                    <a:effectLst/>
                    <a:ea typeface="MS Mincho"/>
                    <a:cs typeface="Times New Roman"/>
                  </a:rPr>
                  <a:t> </a:t>
                </a:r>
              </a:p>
              <a:p>
                <a:pPr marL="0" marR="0" algn="ctr">
                  <a:spcBef>
                    <a:spcPts val="0"/>
                  </a:spcBef>
                  <a:spcAft>
                    <a:spcPts val="0"/>
                  </a:spcAft>
                </a:pPr>
                <a:r>
                  <a:rPr lang="en-US" sz="1200">
                    <a:effectLst/>
                    <a:ea typeface="MS Mincho"/>
                    <a:cs typeface="Times New Roman"/>
                  </a:rPr>
                  <a:t>Public Proclaimers</a:t>
                </a:r>
              </a:p>
              <a:p>
                <a:pPr marL="0" marR="0" algn="ctr">
                  <a:spcBef>
                    <a:spcPts val="0"/>
                  </a:spcBef>
                  <a:spcAft>
                    <a:spcPts val="0"/>
                  </a:spcAft>
                </a:pPr>
                <a:r>
                  <a:rPr lang="en-US" sz="1200">
                    <a:effectLst/>
                    <a:ea typeface="MS Mincho"/>
                    <a:cs typeface="Times New Roman"/>
                  </a:rPr>
                  <a:t>Prophet</a:t>
                </a:r>
              </a:p>
              <a:p>
                <a:pPr marL="0" marR="0" algn="ctr">
                  <a:spcBef>
                    <a:spcPts val="0"/>
                  </a:spcBef>
                  <a:spcAft>
                    <a:spcPts val="0"/>
                  </a:spcAft>
                </a:pPr>
                <a:r>
                  <a:rPr lang="en-US" sz="1200">
                    <a:effectLst/>
                    <a:ea typeface="MS Mincho"/>
                    <a:cs typeface="Times New Roman"/>
                  </a:rPr>
                  <a:t>Evangelist</a:t>
                </a:r>
              </a:p>
              <a:p>
                <a:pPr marL="0" marR="0" algn="ctr">
                  <a:spcBef>
                    <a:spcPts val="0"/>
                  </a:spcBef>
                  <a:spcAft>
                    <a:spcPts val="0"/>
                  </a:spcAft>
                </a:pPr>
                <a:r>
                  <a:rPr lang="en-US" sz="1200">
                    <a:effectLst/>
                    <a:ea typeface="MS Mincho"/>
                    <a:cs typeface="Times New Roman"/>
                  </a:rPr>
                  <a:t>Teacher / Pastor</a:t>
                </a:r>
              </a:p>
              <a:p>
                <a:pPr marL="0" marR="0" algn="ctr">
                  <a:spcBef>
                    <a:spcPts val="0"/>
                  </a:spcBef>
                  <a:spcAft>
                    <a:spcPts val="0"/>
                  </a:spcAft>
                </a:pPr>
                <a:r>
                  <a:rPr lang="en-US" sz="1200">
                    <a:effectLst/>
                    <a:ea typeface="MS Mincho"/>
                    <a:cs typeface="Times New Roman"/>
                  </a:rPr>
                  <a:t>Word of Wisdom</a:t>
                </a:r>
              </a:p>
            </p:txBody>
          </p:sp>
          <p:sp>
            <p:nvSpPr>
              <p:cNvPr id="17" name="Text Box 45"/>
              <p:cNvSpPr txBox="1"/>
              <p:nvPr/>
            </p:nvSpPr>
            <p:spPr>
              <a:xfrm>
                <a:off x="1600200" y="0"/>
                <a:ext cx="1600200" cy="1485900"/>
              </a:xfrm>
              <a:prstGeom prst="rect">
                <a:avLst/>
              </a:prstGeom>
              <a:solidFill>
                <a:schemeClr val="lt1">
                  <a:alpha val="77000"/>
                </a:schemeClr>
              </a:solidFill>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200">
                    <a:effectLst/>
                    <a:ea typeface="MS Mincho"/>
                    <a:cs typeface="Times New Roman"/>
                  </a:rPr>
                  <a:t> </a:t>
                </a:r>
              </a:p>
              <a:p>
                <a:pPr marL="0" marR="0" algn="ctr">
                  <a:spcBef>
                    <a:spcPts val="0"/>
                  </a:spcBef>
                  <a:spcAft>
                    <a:spcPts val="0"/>
                  </a:spcAft>
                </a:pPr>
                <a:r>
                  <a:rPr lang="en-US" sz="1200">
                    <a:effectLst/>
                    <a:ea typeface="MS Mincho"/>
                    <a:cs typeface="Times New Roman"/>
                  </a:rPr>
                  <a:t>Prepared Planners</a:t>
                </a:r>
              </a:p>
              <a:p>
                <a:pPr marL="0" marR="0" algn="ctr">
                  <a:spcBef>
                    <a:spcPts val="0"/>
                  </a:spcBef>
                  <a:spcAft>
                    <a:spcPts val="0"/>
                  </a:spcAft>
                </a:pPr>
                <a:r>
                  <a:rPr lang="en-US" sz="1200">
                    <a:effectLst/>
                    <a:ea typeface="MS Mincho"/>
                    <a:cs typeface="Times New Roman"/>
                  </a:rPr>
                  <a:t>Leadership</a:t>
                </a:r>
              </a:p>
              <a:p>
                <a:pPr marL="0" marR="0" algn="ctr">
                  <a:spcBef>
                    <a:spcPts val="0"/>
                  </a:spcBef>
                  <a:spcAft>
                    <a:spcPts val="0"/>
                  </a:spcAft>
                </a:pPr>
                <a:r>
                  <a:rPr lang="en-US" sz="1200">
                    <a:effectLst/>
                    <a:ea typeface="MS Mincho"/>
                    <a:cs typeface="Times New Roman"/>
                  </a:rPr>
                  <a:t>Administration</a:t>
                </a:r>
              </a:p>
            </p:txBody>
          </p:sp>
          <p:sp>
            <p:nvSpPr>
              <p:cNvPr id="18" name="Text Box 46"/>
              <p:cNvSpPr txBox="1"/>
              <p:nvPr/>
            </p:nvSpPr>
            <p:spPr>
              <a:xfrm>
                <a:off x="0" y="1485900"/>
                <a:ext cx="1600200" cy="1485900"/>
              </a:xfrm>
              <a:prstGeom prst="rect">
                <a:avLst/>
              </a:prstGeom>
              <a:solidFill>
                <a:schemeClr val="lt1">
                  <a:alpha val="65000"/>
                </a:schemeClr>
              </a:solidFill>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200">
                    <a:effectLst/>
                    <a:ea typeface="MS Mincho"/>
                    <a:cs typeface="Times New Roman"/>
                  </a:rPr>
                  <a:t> </a:t>
                </a:r>
              </a:p>
              <a:p>
                <a:pPr marL="0" marR="0" algn="ctr">
                  <a:spcBef>
                    <a:spcPts val="0"/>
                  </a:spcBef>
                  <a:spcAft>
                    <a:spcPts val="0"/>
                  </a:spcAft>
                </a:pPr>
                <a:r>
                  <a:rPr lang="en-US" sz="1200">
                    <a:effectLst/>
                    <a:ea typeface="MS Mincho"/>
                    <a:cs typeface="Times New Roman"/>
                  </a:rPr>
                  <a:t>Profound Perceivers</a:t>
                </a:r>
              </a:p>
              <a:p>
                <a:pPr marL="0" marR="0" algn="ctr">
                  <a:spcBef>
                    <a:spcPts val="0"/>
                  </a:spcBef>
                  <a:spcAft>
                    <a:spcPts val="0"/>
                  </a:spcAft>
                </a:pPr>
                <a:r>
                  <a:rPr lang="en-US" sz="1200">
                    <a:effectLst/>
                    <a:ea typeface="MS Mincho"/>
                    <a:cs typeface="Times New Roman"/>
                  </a:rPr>
                  <a:t>Discernment</a:t>
                </a:r>
              </a:p>
              <a:p>
                <a:pPr marL="0" marR="0" algn="ctr">
                  <a:spcBef>
                    <a:spcPts val="0"/>
                  </a:spcBef>
                  <a:spcAft>
                    <a:spcPts val="0"/>
                  </a:spcAft>
                </a:pPr>
                <a:r>
                  <a:rPr lang="en-US" sz="1200">
                    <a:effectLst/>
                    <a:ea typeface="MS Mincho"/>
                    <a:cs typeface="Times New Roman"/>
                  </a:rPr>
                  <a:t>Faith</a:t>
                </a:r>
              </a:p>
              <a:p>
                <a:pPr marL="0" marR="0" algn="ctr">
                  <a:spcBef>
                    <a:spcPts val="0"/>
                  </a:spcBef>
                  <a:spcAft>
                    <a:spcPts val="0"/>
                  </a:spcAft>
                </a:pPr>
                <a:r>
                  <a:rPr lang="en-US" sz="1200">
                    <a:effectLst/>
                    <a:ea typeface="MS Mincho"/>
                    <a:cs typeface="Times New Roman"/>
                  </a:rPr>
                  <a:t>Word of Knowledge</a:t>
                </a:r>
              </a:p>
              <a:p>
                <a:pPr marL="0" marR="0" algn="ctr">
                  <a:spcBef>
                    <a:spcPts val="0"/>
                  </a:spcBef>
                  <a:spcAft>
                    <a:spcPts val="0"/>
                  </a:spcAft>
                </a:pPr>
                <a:r>
                  <a:rPr lang="en-US" sz="1200">
                    <a:effectLst/>
                    <a:ea typeface="MS Mincho"/>
                    <a:cs typeface="Times New Roman"/>
                  </a:rPr>
                  <a:t>Exhortation</a:t>
                </a:r>
              </a:p>
              <a:p>
                <a:pPr marL="0" marR="0" algn="ctr">
                  <a:spcBef>
                    <a:spcPts val="0"/>
                  </a:spcBef>
                  <a:spcAft>
                    <a:spcPts val="0"/>
                  </a:spcAft>
                </a:pPr>
                <a:r>
                  <a:rPr lang="en-US" sz="1200">
                    <a:effectLst/>
                    <a:ea typeface="MS Mincho"/>
                    <a:cs typeface="Times New Roman"/>
                  </a:rPr>
                  <a:t> </a:t>
                </a:r>
              </a:p>
            </p:txBody>
          </p:sp>
          <p:sp>
            <p:nvSpPr>
              <p:cNvPr id="19" name="Text Box 47"/>
              <p:cNvSpPr txBox="1"/>
              <p:nvPr/>
            </p:nvSpPr>
            <p:spPr>
              <a:xfrm>
                <a:off x="1600200" y="1485900"/>
                <a:ext cx="1600200" cy="1485900"/>
              </a:xfrm>
              <a:prstGeom prst="rect">
                <a:avLst/>
              </a:prstGeom>
              <a:solidFill>
                <a:schemeClr val="lt1">
                  <a:alpha val="70000"/>
                </a:schemeClr>
              </a:solidFill>
              <a:ln/>
              <a:extLst>
                <a:ext uri="{C572A759-6A51-4108-AA02-DFA0A04FC94B}">
                  <ma14:wrappingTextBoxFlag xmlns:ma14="http://schemas.microsoft.com/office/mac/drawingml/2011/main"/>
                </a:ext>
              </a:ex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200" dirty="0">
                    <a:effectLst/>
                    <a:ea typeface="MS Mincho"/>
                    <a:cs typeface="Times New Roman"/>
                  </a:rPr>
                  <a:t> </a:t>
                </a:r>
              </a:p>
              <a:p>
                <a:pPr marL="0" marR="0" algn="ctr">
                  <a:spcBef>
                    <a:spcPts val="0"/>
                  </a:spcBef>
                  <a:spcAft>
                    <a:spcPts val="0"/>
                  </a:spcAft>
                </a:pPr>
                <a:r>
                  <a:rPr lang="en-US" sz="1200" dirty="0">
                    <a:effectLst/>
                    <a:ea typeface="MS Mincho"/>
                    <a:cs typeface="Times New Roman"/>
                  </a:rPr>
                  <a:t>Private Performers</a:t>
                </a:r>
              </a:p>
              <a:p>
                <a:pPr marL="0" marR="0" algn="ctr">
                  <a:spcBef>
                    <a:spcPts val="0"/>
                  </a:spcBef>
                  <a:spcAft>
                    <a:spcPts val="0"/>
                  </a:spcAft>
                </a:pPr>
                <a:r>
                  <a:rPr lang="en-US" sz="1200" dirty="0">
                    <a:effectLst/>
                    <a:ea typeface="MS Mincho"/>
                    <a:cs typeface="Times New Roman"/>
                  </a:rPr>
                  <a:t>Service</a:t>
                </a:r>
              </a:p>
              <a:p>
                <a:pPr marL="0" marR="0" algn="ctr">
                  <a:spcBef>
                    <a:spcPts val="0"/>
                  </a:spcBef>
                  <a:spcAft>
                    <a:spcPts val="0"/>
                  </a:spcAft>
                </a:pPr>
                <a:r>
                  <a:rPr lang="en-US" sz="1200" dirty="0">
                    <a:effectLst/>
                    <a:ea typeface="MS Mincho"/>
                    <a:cs typeface="Times New Roman"/>
                  </a:rPr>
                  <a:t>Helps</a:t>
                </a:r>
              </a:p>
              <a:p>
                <a:pPr marL="0" marR="0" algn="ctr">
                  <a:spcBef>
                    <a:spcPts val="0"/>
                  </a:spcBef>
                  <a:spcAft>
                    <a:spcPts val="0"/>
                  </a:spcAft>
                </a:pPr>
                <a:r>
                  <a:rPr lang="en-US" sz="1200" dirty="0">
                    <a:effectLst/>
                    <a:ea typeface="MS Mincho"/>
                    <a:cs typeface="Times New Roman"/>
                  </a:rPr>
                  <a:t>Mercy</a:t>
                </a:r>
              </a:p>
              <a:p>
                <a:pPr marL="0" marR="0" algn="ctr">
                  <a:spcBef>
                    <a:spcPts val="0"/>
                  </a:spcBef>
                  <a:spcAft>
                    <a:spcPts val="0"/>
                  </a:spcAft>
                </a:pPr>
                <a:r>
                  <a:rPr lang="en-US" sz="1200" dirty="0">
                    <a:effectLst/>
                    <a:ea typeface="MS Mincho"/>
                    <a:cs typeface="Times New Roman"/>
                  </a:rPr>
                  <a:t>Giving</a:t>
                </a:r>
              </a:p>
              <a:p>
                <a:pPr marL="0" marR="0" algn="ctr">
                  <a:spcBef>
                    <a:spcPts val="0"/>
                  </a:spcBef>
                  <a:spcAft>
                    <a:spcPts val="0"/>
                  </a:spcAft>
                </a:pPr>
                <a:r>
                  <a:rPr lang="en-US" sz="1200" dirty="0">
                    <a:effectLst/>
                    <a:ea typeface="MS Mincho"/>
                    <a:cs typeface="Times New Roman"/>
                  </a:rPr>
                  <a:t> </a:t>
                </a:r>
              </a:p>
            </p:txBody>
          </p:sp>
        </p:grpSp>
      </p:grpSp>
    </p:spTree>
    <p:extLst>
      <p:ext uri="{BB962C8B-B14F-4D97-AF65-F5344CB8AC3E}">
        <p14:creationId xmlns:p14="http://schemas.microsoft.com/office/powerpoint/2010/main" val="2208180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3086101"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Spiritual Gifts</a:t>
            </a:r>
          </a:p>
        </p:txBody>
      </p:sp>
      <p:grpSp>
        <p:nvGrpSpPr>
          <p:cNvPr id="7" name="Group 6"/>
          <p:cNvGrpSpPr/>
          <p:nvPr/>
        </p:nvGrpSpPr>
        <p:grpSpPr>
          <a:xfrm>
            <a:off x="198030" y="-222746"/>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dirty="0">
                  <a:effectLst/>
                  <a:latin typeface="Avenir Book"/>
                  <a:ea typeface="ＭＳ 明朝"/>
                  <a:cs typeface="Times New Roman"/>
                </a:rPr>
                <a:t>For I know the plans I have for you…</a:t>
              </a:r>
              <a:endParaRPr lang="en-US" sz="1200" dirty="0">
                <a:effectLst/>
                <a:ea typeface="ＭＳ 明朝"/>
                <a:cs typeface="Times New Roman"/>
              </a:endParaRPr>
            </a:p>
            <a:p>
              <a:pPr marL="0" marR="0">
                <a:spcBef>
                  <a:spcPts val="0"/>
                </a:spcBef>
                <a:spcAft>
                  <a:spcPts val="0"/>
                </a:spcAft>
              </a:pPr>
              <a:r>
                <a:rPr lang="en-US" sz="1000" b="1" dirty="0">
                  <a:effectLst/>
                  <a:latin typeface="Avenir Book"/>
                  <a:ea typeface="Times New Roman"/>
                  <a:cs typeface="Times New Roman"/>
                </a:rPr>
                <a:t>Jeremiah 29:11 (ESV)</a:t>
              </a:r>
              <a:endParaRPr lang="en-US" sz="1200" dirty="0">
                <a:effectLst/>
                <a:ea typeface="ＭＳ 明朝"/>
                <a:cs typeface="Times New Roman"/>
              </a:endParaRPr>
            </a:p>
            <a:p>
              <a:pPr marL="0" marR="0">
                <a:spcBef>
                  <a:spcPts val="0"/>
                </a:spcBef>
                <a:spcAft>
                  <a:spcPts val="0"/>
                </a:spcAft>
              </a:pPr>
              <a:r>
                <a:rPr lang="en-US" sz="1200" dirty="0">
                  <a:solidFill>
                    <a:srgbClr val="000000"/>
                  </a:solidFill>
                  <a:effectLst/>
                  <a:latin typeface="Verdana"/>
                  <a:ea typeface="ＭＳ 明朝"/>
                  <a:cs typeface="Times New Roman"/>
                </a:rPr>
                <a:t> </a:t>
              </a:r>
              <a:endParaRPr lang="en-US" sz="1200" dirty="0">
                <a:effectLst/>
                <a:ea typeface="ＭＳ 明朝"/>
                <a:cs typeface="Times New Roman"/>
              </a:endParaRPr>
            </a:p>
            <a:p>
              <a:pPr marL="0" marR="0">
                <a:spcBef>
                  <a:spcPts val="0"/>
                </a:spcBef>
                <a:spcAft>
                  <a:spcPts val="0"/>
                </a:spcAft>
              </a:pPr>
              <a:r>
                <a:rPr lang="en-US" sz="1200" dirty="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6" name="TextBox 5"/>
          <p:cNvSpPr txBox="1"/>
          <p:nvPr/>
        </p:nvSpPr>
        <p:spPr>
          <a:xfrm>
            <a:off x="4655730" y="577354"/>
            <a:ext cx="3991881" cy="5570756"/>
          </a:xfrm>
          <a:prstGeom prst="rect">
            <a:avLst/>
          </a:prstGeom>
          <a:noFill/>
        </p:spPr>
        <p:txBody>
          <a:bodyPr wrap="square" rtlCol="0">
            <a:spAutoFit/>
          </a:bodyPr>
          <a:lstStyle/>
          <a:p>
            <a:r>
              <a:rPr lang="en-US" sz="1600" u="sng" dirty="0"/>
              <a:t>Unger’s Bible Dictionary:</a:t>
            </a:r>
          </a:p>
          <a:p>
            <a:r>
              <a:rPr lang="en-US" sz="1600" dirty="0"/>
              <a:t>“Spiritual gifts mean any extraordinary faculty, which operated for the furtherance of the welfare of the Christian community, and which was itself wrought by the grace of God, through the power of the Holy Spirit, in special individuals, in accordance, respectively, with the measure of their individual capacities, whether it were that the Spirit infused entirely new powers, or stimulated those already existing to higher power and activity.” </a:t>
            </a:r>
          </a:p>
          <a:p>
            <a:endParaRPr lang="en-US" sz="1600" dirty="0" smtClean="0"/>
          </a:p>
          <a:p>
            <a:r>
              <a:rPr lang="en-US" sz="1600" u="sng" dirty="0" smtClean="0"/>
              <a:t>1 </a:t>
            </a:r>
            <a:r>
              <a:rPr lang="en-US" sz="1600" u="sng" dirty="0"/>
              <a:t>Corinthians 12</a:t>
            </a:r>
          </a:p>
          <a:p>
            <a:r>
              <a:rPr lang="en-US" sz="1600" dirty="0"/>
              <a:t>4 There are different kinds of gifts, but the same Spirit distributes them. 5 There are different kinds of service, but the same Lord. 6 There are different kinds of working, but in all of them and in everyone it is the same God at work.</a:t>
            </a:r>
          </a:p>
          <a:p>
            <a:endParaRPr lang="en-US" dirty="0" smtClean="0"/>
          </a:p>
          <a:p>
            <a:endParaRPr lang="en-US" dirty="0"/>
          </a:p>
        </p:txBody>
      </p:sp>
    </p:spTree>
    <p:extLst>
      <p:ext uri="{BB962C8B-B14F-4D97-AF65-F5344CB8AC3E}">
        <p14:creationId xmlns:p14="http://schemas.microsoft.com/office/powerpoint/2010/main" val="3626235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98030" y="-222746"/>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dirty="0">
                  <a:effectLst/>
                  <a:latin typeface="Avenir Book"/>
                  <a:ea typeface="ＭＳ 明朝"/>
                  <a:cs typeface="Times New Roman"/>
                </a:rPr>
                <a:t>For I know the plans I have for you…</a:t>
              </a:r>
              <a:endParaRPr lang="en-US" sz="1200" dirty="0">
                <a:effectLst/>
                <a:ea typeface="ＭＳ 明朝"/>
                <a:cs typeface="Times New Roman"/>
              </a:endParaRPr>
            </a:p>
            <a:p>
              <a:pPr marL="0" marR="0">
                <a:spcBef>
                  <a:spcPts val="0"/>
                </a:spcBef>
                <a:spcAft>
                  <a:spcPts val="0"/>
                </a:spcAft>
              </a:pPr>
              <a:r>
                <a:rPr lang="en-US" sz="1000" b="1" dirty="0">
                  <a:effectLst/>
                  <a:latin typeface="Avenir Book"/>
                  <a:ea typeface="Times New Roman"/>
                  <a:cs typeface="Times New Roman"/>
                </a:rPr>
                <a:t>Jeremiah 29:11 (ESV)</a:t>
              </a:r>
              <a:endParaRPr lang="en-US" sz="1200" dirty="0">
                <a:effectLst/>
                <a:ea typeface="ＭＳ 明朝"/>
                <a:cs typeface="Times New Roman"/>
              </a:endParaRPr>
            </a:p>
            <a:p>
              <a:pPr marL="0" marR="0">
                <a:spcBef>
                  <a:spcPts val="0"/>
                </a:spcBef>
                <a:spcAft>
                  <a:spcPts val="0"/>
                </a:spcAft>
              </a:pPr>
              <a:r>
                <a:rPr lang="en-US" sz="1200" dirty="0">
                  <a:solidFill>
                    <a:srgbClr val="000000"/>
                  </a:solidFill>
                  <a:effectLst/>
                  <a:latin typeface="Verdana"/>
                  <a:ea typeface="ＭＳ 明朝"/>
                  <a:cs typeface="Times New Roman"/>
                </a:rPr>
                <a:t> </a:t>
              </a:r>
              <a:endParaRPr lang="en-US" sz="1200" dirty="0">
                <a:effectLst/>
                <a:ea typeface="ＭＳ 明朝"/>
                <a:cs typeface="Times New Roman"/>
              </a:endParaRPr>
            </a:p>
            <a:p>
              <a:pPr marL="0" marR="0">
                <a:spcBef>
                  <a:spcPts val="0"/>
                </a:spcBef>
                <a:spcAft>
                  <a:spcPts val="0"/>
                </a:spcAft>
              </a:pPr>
              <a:r>
                <a:rPr lang="en-US" sz="1200" dirty="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6" name="TextBox 5"/>
          <p:cNvSpPr txBox="1"/>
          <p:nvPr/>
        </p:nvSpPr>
        <p:spPr>
          <a:xfrm>
            <a:off x="4655730" y="533769"/>
            <a:ext cx="3991881" cy="6924974"/>
          </a:xfrm>
          <a:prstGeom prst="rect">
            <a:avLst/>
          </a:prstGeom>
          <a:noFill/>
        </p:spPr>
        <p:txBody>
          <a:bodyPr wrap="square" rtlCol="0">
            <a:spAutoFit/>
          </a:bodyPr>
          <a:lstStyle/>
          <a:p>
            <a:r>
              <a:rPr lang="en-US" sz="4000" b="1" u="sng" dirty="0" smtClean="0"/>
              <a:t>Questions</a:t>
            </a:r>
          </a:p>
          <a:p>
            <a:endParaRPr lang="en-US" sz="1600" u="sng" dirty="0"/>
          </a:p>
          <a:p>
            <a:r>
              <a:rPr lang="en-US" sz="1600" dirty="0" smtClean="0"/>
              <a:t>How has this affirmed what you’ve already known about your personality and gifting?</a:t>
            </a:r>
          </a:p>
          <a:p>
            <a:endParaRPr lang="en-US" sz="1600" dirty="0"/>
          </a:p>
          <a:p>
            <a:r>
              <a:rPr lang="en-US" sz="1600" dirty="0" smtClean="0"/>
              <a:t>What have you discovered about your unique design?</a:t>
            </a:r>
          </a:p>
          <a:p>
            <a:endParaRPr lang="en-US" sz="1600" dirty="0"/>
          </a:p>
          <a:p>
            <a:r>
              <a:rPr lang="en-US" sz="1600" dirty="0" smtClean="0"/>
              <a:t>What do you think God may be calling you to do moving forward?</a:t>
            </a:r>
          </a:p>
          <a:p>
            <a:endParaRPr lang="en-US" sz="1600" dirty="0" smtClean="0"/>
          </a:p>
          <a:p>
            <a:r>
              <a:rPr lang="en-US" sz="1600" dirty="0" smtClean="0"/>
              <a:t>How does personality help the church to live in unity?  </a:t>
            </a:r>
          </a:p>
          <a:p>
            <a:endParaRPr lang="en-US" sz="1600" dirty="0"/>
          </a:p>
          <a:p>
            <a:r>
              <a:rPr lang="en-US" sz="1600" dirty="0" smtClean="0"/>
              <a:t>How does spiritual gifting help the church to live in unity?</a:t>
            </a:r>
          </a:p>
          <a:p>
            <a:endParaRPr lang="en-US" sz="1600" dirty="0"/>
          </a:p>
          <a:p>
            <a:r>
              <a:rPr lang="en-US" sz="1600" dirty="0" smtClean="0"/>
              <a:t>How are your abilities effected by better understanding your personality and spiritual gifting?</a:t>
            </a:r>
          </a:p>
          <a:p>
            <a:endParaRPr lang="en-US" sz="1600" dirty="0"/>
          </a:p>
          <a:p>
            <a:endParaRPr lang="en-US" sz="1600" dirty="0" smtClean="0"/>
          </a:p>
          <a:p>
            <a:endParaRPr lang="en-US" sz="1600" dirty="0"/>
          </a:p>
          <a:p>
            <a:endParaRPr lang="en-US" sz="1600" dirty="0"/>
          </a:p>
          <a:p>
            <a:endParaRPr lang="en-US" dirty="0" smtClean="0"/>
          </a:p>
          <a:p>
            <a:endParaRPr lang="en-US" dirty="0"/>
          </a:p>
        </p:txBody>
      </p:sp>
    </p:spTree>
    <p:extLst>
      <p:ext uri="{BB962C8B-B14F-4D97-AF65-F5344CB8AC3E}">
        <p14:creationId xmlns:p14="http://schemas.microsoft.com/office/powerpoint/2010/main" val="1553320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1919115"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Abilities</a:t>
            </a:r>
          </a:p>
        </p:txBody>
      </p:sp>
      <p:grpSp>
        <p:nvGrpSpPr>
          <p:cNvPr id="7" name="Group 6"/>
          <p:cNvGrpSpPr/>
          <p:nvPr/>
        </p:nvGrpSpPr>
        <p:grpSpPr>
          <a:xfrm>
            <a:off x="198030" y="-23947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2" name="TextBox 1"/>
          <p:cNvSpPr txBox="1"/>
          <p:nvPr/>
        </p:nvSpPr>
        <p:spPr>
          <a:xfrm>
            <a:off x="633729" y="3007863"/>
            <a:ext cx="7223760" cy="923330"/>
          </a:xfrm>
          <a:prstGeom prst="rect">
            <a:avLst/>
          </a:prstGeom>
          <a:noFill/>
        </p:spPr>
        <p:txBody>
          <a:bodyPr wrap="square" rtlCol="0">
            <a:spAutoFit/>
          </a:bodyPr>
          <a:lstStyle/>
          <a:p>
            <a:r>
              <a:rPr lang="en-US" dirty="0"/>
              <a:t>God has designed you for a specific purpose, at a specific time, with a specific role to play.  God gives abilities to fulfill </a:t>
            </a:r>
            <a:r>
              <a:rPr lang="en-US" dirty="0" smtClean="0"/>
              <a:t>his purpose </a:t>
            </a:r>
            <a:r>
              <a:rPr lang="en-US" dirty="0" smtClean="0"/>
              <a:t>through</a:t>
            </a:r>
            <a:r>
              <a:rPr lang="en-US" dirty="0" smtClean="0"/>
              <a:t> </a:t>
            </a:r>
            <a:r>
              <a:rPr lang="en-US" dirty="0" smtClean="0"/>
              <a:t>you. </a:t>
            </a:r>
          </a:p>
          <a:p>
            <a:endParaRPr lang="en-US" dirty="0"/>
          </a:p>
        </p:txBody>
      </p:sp>
    </p:spTree>
    <p:extLst>
      <p:ext uri="{BB962C8B-B14F-4D97-AF65-F5344CB8AC3E}">
        <p14:creationId xmlns:p14="http://schemas.microsoft.com/office/powerpoint/2010/main" val="3626235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1919115"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Abilities</a:t>
            </a:r>
          </a:p>
        </p:txBody>
      </p:sp>
      <p:grpSp>
        <p:nvGrpSpPr>
          <p:cNvPr id="7" name="Group 6"/>
          <p:cNvGrpSpPr/>
          <p:nvPr/>
        </p:nvGrpSpPr>
        <p:grpSpPr>
          <a:xfrm>
            <a:off x="198030" y="-23947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2" name="TextBox 1"/>
          <p:cNvSpPr txBox="1"/>
          <p:nvPr/>
        </p:nvSpPr>
        <p:spPr>
          <a:xfrm>
            <a:off x="615313" y="3007863"/>
            <a:ext cx="7223760" cy="1477328"/>
          </a:xfrm>
          <a:prstGeom prst="rect">
            <a:avLst/>
          </a:prstGeom>
          <a:noFill/>
        </p:spPr>
        <p:txBody>
          <a:bodyPr wrap="square" rtlCol="0">
            <a:spAutoFit/>
          </a:bodyPr>
          <a:lstStyle/>
          <a:p>
            <a:r>
              <a:rPr lang="en-US" dirty="0"/>
              <a:t>God has designed you for a specific purpose, at a specific time, with a specific role to play.  God gives abilities to fulfill </a:t>
            </a:r>
            <a:r>
              <a:rPr lang="en-US" dirty="0" smtClean="0"/>
              <a:t>his purpose for you. </a:t>
            </a:r>
          </a:p>
          <a:p>
            <a:endParaRPr lang="en-US" dirty="0"/>
          </a:p>
          <a:p>
            <a:r>
              <a:rPr lang="en-US" dirty="0" smtClean="0"/>
              <a:t>Your abilities expressed through your personality enhanced by your spiritual gifting, </a:t>
            </a:r>
            <a:r>
              <a:rPr lang="en-US" dirty="0" smtClean="0"/>
              <a:t>gives </a:t>
            </a:r>
            <a:r>
              <a:rPr lang="en-US" dirty="0" smtClean="0"/>
              <a:t>you a picture of who God has designed you to be.</a:t>
            </a:r>
            <a:endParaRPr lang="en-US" dirty="0"/>
          </a:p>
        </p:txBody>
      </p:sp>
    </p:spTree>
    <p:extLst>
      <p:ext uri="{BB962C8B-B14F-4D97-AF65-F5344CB8AC3E}">
        <p14:creationId xmlns:p14="http://schemas.microsoft.com/office/powerpoint/2010/main" val="1088768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5313" y="2360359"/>
            <a:ext cx="1919115" cy="707886"/>
          </a:xfrm>
          <a:prstGeom prst="rect">
            <a:avLst/>
          </a:prstGeom>
          <a:noFill/>
        </p:spPr>
        <p:txBody>
          <a:bodyPr wrap="none" lIns="91440" tIns="45720" rIns="91440" bIns="45720">
            <a:spAutoFit/>
          </a:bodyPr>
          <a:lstStyle/>
          <a:p>
            <a:r>
              <a:rPr lang="en-US" sz="4000" b="1" u="sng" dirty="0" smtClean="0">
                <a:ln w="17780" cmpd="sng">
                  <a:solidFill>
                    <a:srgbClr val="FFFFFF"/>
                  </a:solidFill>
                  <a:prstDash val="solid"/>
                  <a:miter lim="800000"/>
                </a:ln>
                <a:effectLst>
                  <a:outerShdw blurRad="50800" algn="tl" rotWithShape="0">
                    <a:srgbClr val="000000"/>
                  </a:outerShdw>
                </a:effectLst>
              </a:rPr>
              <a:t>Abilities</a:t>
            </a:r>
          </a:p>
        </p:txBody>
      </p:sp>
      <p:grpSp>
        <p:nvGrpSpPr>
          <p:cNvPr id="7" name="Group 6"/>
          <p:cNvGrpSpPr/>
          <p:nvPr/>
        </p:nvGrpSpPr>
        <p:grpSpPr>
          <a:xfrm>
            <a:off x="198030" y="-23947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2" name="TextBox 1"/>
          <p:cNvSpPr txBox="1"/>
          <p:nvPr/>
        </p:nvSpPr>
        <p:spPr>
          <a:xfrm>
            <a:off x="633729" y="3007863"/>
            <a:ext cx="7223760" cy="2031325"/>
          </a:xfrm>
          <a:prstGeom prst="rect">
            <a:avLst/>
          </a:prstGeom>
          <a:noFill/>
        </p:spPr>
        <p:txBody>
          <a:bodyPr wrap="square" rtlCol="0">
            <a:spAutoFit/>
          </a:bodyPr>
          <a:lstStyle/>
          <a:p>
            <a:r>
              <a:rPr lang="en-US" dirty="0"/>
              <a:t>God has designed you for a specific purpose, at a specific time, with a specific role to play.  God gives abilities to fulfill </a:t>
            </a:r>
            <a:r>
              <a:rPr lang="en-US" dirty="0" smtClean="0"/>
              <a:t>his purpose for you. </a:t>
            </a:r>
          </a:p>
          <a:p>
            <a:endParaRPr lang="en-US" dirty="0"/>
          </a:p>
          <a:p>
            <a:r>
              <a:rPr lang="en-US" dirty="0"/>
              <a:t>Your abilities expressed through your personality enhanced by your spiritual gifting, give you a picture of who God has designed you to be.</a:t>
            </a:r>
          </a:p>
          <a:p>
            <a:endParaRPr lang="en-US" dirty="0"/>
          </a:p>
          <a:p>
            <a:r>
              <a:rPr lang="en-US" dirty="0" smtClean="0"/>
              <a:t>How has does this affirm or ignite God’s calling in your life?</a:t>
            </a:r>
            <a:endParaRPr lang="en-US" dirty="0"/>
          </a:p>
        </p:txBody>
      </p:sp>
    </p:spTree>
    <p:extLst>
      <p:ext uri="{BB962C8B-B14F-4D97-AF65-F5344CB8AC3E}">
        <p14:creationId xmlns:p14="http://schemas.microsoft.com/office/powerpoint/2010/main" val="3043078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98030" y="-279140"/>
            <a:ext cx="4457700" cy="3307715"/>
            <a:chOff x="2343150" y="1775143"/>
            <a:chExt cx="4457700" cy="3307715"/>
          </a:xfrm>
        </p:grpSpPr>
        <p:sp>
          <p:nvSpPr>
            <p:cNvPr id="8" name="Text Box 14"/>
            <p:cNvSpPr txBox="1"/>
            <p:nvPr/>
          </p:nvSpPr>
          <p:spPr>
            <a:xfrm>
              <a:off x="2571750" y="3596958"/>
              <a:ext cx="29718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Avenir Book"/>
                  <a:ea typeface="ＭＳ 明朝"/>
                  <a:cs typeface="Times New Roman"/>
                </a:rPr>
                <a:t>For I know the plans I have for you…</a:t>
              </a:r>
              <a:endParaRPr lang="en-US" sz="1200">
                <a:effectLst/>
                <a:ea typeface="ＭＳ 明朝"/>
                <a:cs typeface="Times New Roman"/>
              </a:endParaRPr>
            </a:p>
            <a:p>
              <a:pPr marL="0" marR="0">
                <a:spcBef>
                  <a:spcPts val="0"/>
                </a:spcBef>
                <a:spcAft>
                  <a:spcPts val="0"/>
                </a:spcAft>
              </a:pPr>
              <a:r>
                <a:rPr lang="en-US" sz="1000" b="1">
                  <a:effectLst/>
                  <a:latin typeface="Avenir Book"/>
                  <a:ea typeface="Times New Roman"/>
                  <a:cs typeface="Times New Roman"/>
                </a:rPr>
                <a:t>Jeremiah 29:11 (ESV)</a:t>
              </a:r>
              <a:endParaRPr lang="en-US" sz="1200">
                <a:effectLst/>
                <a:ea typeface="ＭＳ 明朝"/>
                <a:cs typeface="Times New Roman"/>
              </a:endParaRPr>
            </a:p>
            <a:p>
              <a:pPr marL="0" marR="0">
                <a:spcBef>
                  <a:spcPts val="0"/>
                </a:spcBef>
                <a:spcAft>
                  <a:spcPts val="0"/>
                </a:spcAft>
              </a:pPr>
              <a:r>
                <a:rPr lang="en-US" sz="1200">
                  <a:solidFill>
                    <a:srgbClr val="000000"/>
                  </a:solidFill>
                  <a:effectLst/>
                  <a:latin typeface="Verdana"/>
                  <a:ea typeface="ＭＳ 明朝"/>
                  <a:cs typeface="Times New Roman"/>
                </a:rPr>
                <a:t> </a:t>
              </a:r>
              <a:endParaRPr lang="en-US" sz="1200">
                <a:effectLst/>
                <a:ea typeface="ＭＳ 明朝"/>
                <a:cs typeface="Times New Roman"/>
              </a:endParaRPr>
            </a:p>
            <a:p>
              <a:pPr marL="0" marR="0">
                <a:spcBef>
                  <a:spcPts val="0"/>
                </a:spcBef>
                <a:spcAft>
                  <a:spcPts val="0"/>
                </a:spcAft>
              </a:pPr>
              <a:r>
                <a:rPr lang="en-US" sz="1200">
                  <a:effectLst/>
                  <a:ea typeface="ＭＳ 明朝"/>
                  <a:cs typeface="Times New Roman"/>
                </a:rPr>
                <a:t> </a:t>
              </a:r>
            </a:p>
          </p:txBody>
        </p:sp>
        <p:sp>
          <p:nvSpPr>
            <p:cNvPr id="9" name="Text Box 27"/>
            <p:cNvSpPr txBox="1"/>
            <p:nvPr/>
          </p:nvSpPr>
          <p:spPr>
            <a:xfrm>
              <a:off x="2571750" y="2453958"/>
              <a:ext cx="4229100" cy="14859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0" dirty="0">
                  <a:solidFill>
                    <a:srgbClr val="4F6228"/>
                  </a:solidFill>
                  <a:effectLst>
                    <a:outerShdw blurRad="50800" dist="38100" dir="10800000" algn="r">
                      <a:srgbClr val="000000">
                        <a:alpha val="40000"/>
                      </a:srgbClr>
                    </a:outerShdw>
                  </a:effectLst>
                  <a:latin typeface="Consolas"/>
                  <a:ea typeface="ＭＳ 明朝"/>
                  <a:cs typeface="Times New Roman"/>
                </a:rPr>
                <a:t>Design</a:t>
              </a:r>
              <a:endParaRPr lang="en-US" sz="1200" dirty="0">
                <a:effectLst/>
                <a:ea typeface="ＭＳ 明朝"/>
                <a:cs typeface="Times New Roman"/>
              </a:endParaRPr>
            </a:p>
          </p:txBody>
        </p:sp>
        <p:sp>
          <p:nvSpPr>
            <p:cNvPr id="10" name="Text Box 26"/>
            <p:cNvSpPr txBox="1"/>
            <p:nvPr/>
          </p:nvSpPr>
          <p:spPr>
            <a:xfrm>
              <a:off x="2343150" y="1775143"/>
              <a:ext cx="1600200" cy="16002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B</a:t>
              </a:r>
              <a:r>
                <a:rPr lang="en-US" sz="8000" dirty="0">
                  <a:solidFill>
                    <a:srgbClr val="3366FF"/>
                  </a:solidFill>
                  <a:effectLst>
                    <a:outerShdw blurRad="50800" dist="38100" dir="10800000" algn="r">
                      <a:srgbClr val="000000">
                        <a:alpha val="40000"/>
                      </a:srgbClr>
                    </a:outerShdw>
                  </a:effectLst>
                  <a:latin typeface="Consolas"/>
                  <a:ea typeface="ＭＳ 明朝"/>
                  <a:cs typeface="Times New Roman"/>
                </a:rPr>
                <a:t>y</a:t>
              </a:r>
              <a:r>
                <a:rPr lang="en-US" sz="10000" dirty="0">
                  <a:solidFill>
                    <a:srgbClr val="3366FF"/>
                  </a:solidFill>
                  <a:effectLst>
                    <a:outerShdw blurRad="50800" dist="38100" dir="10800000" algn="r">
                      <a:srgbClr val="000000">
                        <a:alpha val="40000"/>
                      </a:srgbClr>
                    </a:outerShdw>
                  </a:effectLst>
                  <a:latin typeface="Consolas"/>
                  <a:ea typeface="ＭＳ 明朝"/>
                  <a:cs typeface="Times New Roman"/>
                </a:rPr>
                <a:t> </a:t>
              </a:r>
              <a:endParaRPr lang="en-US" sz="1200" dirty="0">
                <a:effectLst/>
                <a:ea typeface="ＭＳ 明朝"/>
                <a:cs typeface="Times New Roman"/>
              </a:endParaRPr>
            </a:p>
          </p:txBody>
        </p:sp>
      </p:grpSp>
      <p:sp>
        <p:nvSpPr>
          <p:cNvPr id="2" name="TextBox 1"/>
          <p:cNvSpPr txBox="1"/>
          <p:nvPr/>
        </p:nvSpPr>
        <p:spPr>
          <a:xfrm>
            <a:off x="548639" y="3028575"/>
            <a:ext cx="7968343" cy="923330"/>
          </a:xfrm>
          <a:prstGeom prst="rect">
            <a:avLst/>
          </a:prstGeom>
          <a:noFill/>
        </p:spPr>
        <p:txBody>
          <a:bodyPr wrap="square" rtlCol="0">
            <a:spAutoFit/>
          </a:bodyPr>
          <a:lstStyle/>
          <a:p>
            <a:r>
              <a:rPr lang="en-US" dirty="0" smtClean="0"/>
              <a:t>Take time this week to work through the Personality Assessment and Spiritual Gifts Assessment and prepare to discuss and encourage one another during Bible Study next week.</a:t>
            </a:r>
            <a:endParaRPr lang="en-US" dirty="0"/>
          </a:p>
        </p:txBody>
      </p:sp>
    </p:spTree>
    <p:extLst>
      <p:ext uri="{BB962C8B-B14F-4D97-AF65-F5344CB8AC3E}">
        <p14:creationId xmlns:p14="http://schemas.microsoft.com/office/powerpoint/2010/main" val="2516553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TotalTime>
  <Words>1559</Words>
  <Application>Microsoft Macintosh PowerPoint</Application>
  <PresentationFormat>On-screen Show (4:3)</PresentationFormat>
  <Paragraphs>405</Paragraphs>
  <Slides>22</Slides>
  <Notes>13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What is your purpose?</vt:lpstr>
      <vt:lpstr>What is your purpose?</vt:lpstr>
      <vt:lpstr>How do you bring honor and glory to God?</vt:lpstr>
      <vt:lpstr>How do you bring honor and glory to God?</vt:lpstr>
      <vt:lpstr>How do you bring honor and glory to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Chad and Deann Spriggs</dc:creator>
  <cp:lastModifiedBy>Chad and Deann Spriggs</cp:lastModifiedBy>
  <cp:revision>24</cp:revision>
  <dcterms:created xsi:type="dcterms:W3CDTF">2014-03-25T15:22:51Z</dcterms:created>
  <dcterms:modified xsi:type="dcterms:W3CDTF">2015-02-10T15:51:43Z</dcterms:modified>
</cp:coreProperties>
</file>